
<file path=[Content_Types].xml><?xml version="1.0" encoding="utf-8"?>
<Types xmlns="http://schemas.openxmlformats.org/package/2006/content-types">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5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62" roundtripDataSignature="AMtx7mh+1uza05VH/JyYboXxSiHT+Ug7fg=="/>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672"/>
  </p:normalViewPr>
  <p:slideViewPr>
    <p:cSldViewPr snapToGrid="0">
      <p:cViewPr varScale="1">
        <p:scale>
          <a:sx n="126" d="100"/>
          <a:sy n="126" d="100"/>
        </p:scale>
        <p:origin x="232" y="3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customschemas.google.com/relationships/presentationmetadata" Target="meta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fr-FR" sz="1200" b="0" i="0" u="none" strike="noStrike" cap="none">
                <a:solidFill>
                  <a:schemeClr val="dk1"/>
                </a:solidFill>
                <a:latin typeface="Calibri"/>
                <a:ea typeface="Calibri"/>
                <a:cs typeface="Calibri"/>
                <a:sym typeface="Calibri"/>
              </a:rPr>
              <a:t>‹N°›</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 name="Google Shape;86;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7" name="Google Shape;87;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6" name="Google Shape;226;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7" name="Google Shape;227;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5" name="Google Shape;235;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4" name="Google Shape;244;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3" name="Google Shape;253;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p1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2" name="Google Shape;262;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p1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2" name="Google Shape;272;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p1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4" name="Google Shape;284;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p1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4" name="Google Shape;294;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p1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4" name="Google Shape;304;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4" name="Google Shape;314;p1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5" name="Google Shape;315;p1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19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4" name="Google Shape;94;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5" name="Google Shape;95;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p2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3" name="Google Shape;323;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p2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3" name="Google Shape;333;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p2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3" name="Google Shape;343;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3" name="Google Shape;353;p2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4" name="Google Shape;354;p2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23</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p2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2" name="Google Shape;362;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p2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2" name="Google Shape;382;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6" name="Google Shape;396;p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7" name="Google Shape;397;p2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26</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p2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5" name="Google Shape;405;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5" name="Google Shape;415;p2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6" name="Google Shape;416;p2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28</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p2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1" name="Google Shape;451;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3" name="Google Shape;103;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 name="Google Shape;104;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3</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p:cNvGrpSpPr/>
        <p:nvPr/>
      </p:nvGrpSpPr>
      <p:grpSpPr>
        <a:xfrm>
          <a:off x="0" y="0"/>
          <a:ext cx="0" cy="0"/>
          <a:chOff x="0" y="0"/>
          <a:chExt cx="0" cy="0"/>
        </a:xfrm>
      </p:grpSpPr>
      <p:sp>
        <p:nvSpPr>
          <p:cNvPr id="460" name="Google Shape;460;p3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1" name="Google Shape;461;p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p3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73" name="Google Shape;473;p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
        <p:cNvGrpSpPr/>
        <p:nvPr/>
      </p:nvGrpSpPr>
      <p:grpSpPr>
        <a:xfrm>
          <a:off x="0" y="0"/>
          <a:ext cx="0" cy="0"/>
          <a:chOff x="0" y="0"/>
          <a:chExt cx="0" cy="0"/>
        </a:xfrm>
      </p:grpSpPr>
      <p:sp>
        <p:nvSpPr>
          <p:cNvPr id="488" name="Google Shape;488;p3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89" name="Google Shape;489;p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3"/>
        <p:cNvGrpSpPr/>
        <p:nvPr/>
      </p:nvGrpSpPr>
      <p:grpSpPr>
        <a:xfrm>
          <a:off x="0" y="0"/>
          <a:ext cx="0" cy="0"/>
          <a:chOff x="0" y="0"/>
          <a:chExt cx="0" cy="0"/>
        </a:xfrm>
      </p:grpSpPr>
      <p:sp>
        <p:nvSpPr>
          <p:cNvPr id="504" name="Google Shape;504;p3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05" name="Google Shape;505;p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9"/>
        <p:cNvGrpSpPr/>
        <p:nvPr/>
      </p:nvGrpSpPr>
      <p:grpSpPr>
        <a:xfrm>
          <a:off x="0" y="0"/>
          <a:ext cx="0" cy="0"/>
          <a:chOff x="0" y="0"/>
          <a:chExt cx="0" cy="0"/>
        </a:xfrm>
      </p:grpSpPr>
      <p:sp>
        <p:nvSpPr>
          <p:cNvPr id="520" name="Google Shape;520;p3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21" name="Google Shape;521;p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5"/>
        <p:cNvGrpSpPr/>
        <p:nvPr/>
      </p:nvGrpSpPr>
      <p:grpSpPr>
        <a:xfrm>
          <a:off x="0" y="0"/>
          <a:ext cx="0" cy="0"/>
          <a:chOff x="0" y="0"/>
          <a:chExt cx="0" cy="0"/>
        </a:xfrm>
      </p:grpSpPr>
      <p:sp>
        <p:nvSpPr>
          <p:cNvPr id="536" name="Google Shape;536;p3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37" name="Google Shape;537;p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5"/>
        <p:cNvGrpSpPr/>
        <p:nvPr/>
      </p:nvGrpSpPr>
      <p:grpSpPr>
        <a:xfrm>
          <a:off x="0" y="0"/>
          <a:ext cx="0" cy="0"/>
          <a:chOff x="0" y="0"/>
          <a:chExt cx="0" cy="0"/>
        </a:xfrm>
      </p:grpSpPr>
      <p:sp>
        <p:nvSpPr>
          <p:cNvPr id="546" name="Google Shape;546;p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47" name="Google Shape;547;p3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48" name="Google Shape;548;p3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36</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4"/>
        <p:cNvGrpSpPr/>
        <p:nvPr/>
      </p:nvGrpSpPr>
      <p:grpSpPr>
        <a:xfrm>
          <a:off x="0" y="0"/>
          <a:ext cx="0" cy="0"/>
          <a:chOff x="0" y="0"/>
          <a:chExt cx="0" cy="0"/>
        </a:xfrm>
      </p:grpSpPr>
      <p:sp>
        <p:nvSpPr>
          <p:cNvPr id="555" name="Google Shape;555;p3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56" name="Google Shape;556;p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3"/>
        <p:cNvGrpSpPr/>
        <p:nvPr/>
      </p:nvGrpSpPr>
      <p:grpSpPr>
        <a:xfrm>
          <a:off x="0" y="0"/>
          <a:ext cx="0" cy="0"/>
          <a:chOff x="0" y="0"/>
          <a:chExt cx="0" cy="0"/>
        </a:xfrm>
      </p:grpSpPr>
      <p:sp>
        <p:nvSpPr>
          <p:cNvPr id="564" name="Google Shape;564;p3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65" name="Google Shape;565;p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
        <p:cNvGrpSpPr/>
        <p:nvPr/>
      </p:nvGrpSpPr>
      <p:grpSpPr>
        <a:xfrm>
          <a:off x="0" y="0"/>
          <a:ext cx="0" cy="0"/>
          <a:chOff x="0" y="0"/>
          <a:chExt cx="0" cy="0"/>
        </a:xfrm>
      </p:grpSpPr>
      <p:sp>
        <p:nvSpPr>
          <p:cNvPr id="573" name="Google Shape;573;p3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74" name="Google Shape;574;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2" name="Google Shape;112;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3" name="Google Shape;113;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4</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1"/>
        <p:cNvGrpSpPr/>
        <p:nvPr/>
      </p:nvGrpSpPr>
      <p:grpSpPr>
        <a:xfrm>
          <a:off x="0" y="0"/>
          <a:ext cx="0" cy="0"/>
          <a:chOff x="0" y="0"/>
          <a:chExt cx="0" cy="0"/>
        </a:xfrm>
      </p:grpSpPr>
      <p:sp>
        <p:nvSpPr>
          <p:cNvPr id="582" name="Google Shape;582;p4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83" name="Google Shape;583;p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p4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92" name="Google Shape;592;p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9"/>
        <p:cNvGrpSpPr/>
        <p:nvPr/>
      </p:nvGrpSpPr>
      <p:grpSpPr>
        <a:xfrm>
          <a:off x="0" y="0"/>
          <a:ext cx="0" cy="0"/>
          <a:chOff x="0" y="0"/>
          <a:chExt cx="0" cy="0"/>
        </a:xfrm>
      </p:grpSpPr>
      <p:sp>
        <p:nvSpPr>
          <p:cNvPr id="600" name="Google Shape;600;p4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01" name="Google Shape;601;p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8"/>
        <p:cNvGrpSpPr/>
        <p:nvPr/>
      </p:nvGrpSpPr>
      <p:grpSpPr>
        <a:xfrm>
          <a:off x="0" y="0"/>
          <a:ext cx="0" cy="0"/>
          <a:chOff x="0" y="0"/>
          <a:chExt cx="0" cy="0"/>
        </a:xfrm>
      </p:grpSpPr>
      <p:sp>
        <p:nvSpPr>
          <p:cNvPr id="609" name="Google Shape;609;p4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10" name="Google Shape;610;p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7"/>
        <p:cNvGrpSpPr/>
        <p:nvPr/>
      </p:nvGrpSpPr>
      <p:grpSpPr>
        <a:xfrm>
          <a:off x="0" y="0"/>
          <a:ext cx="0" cy="0"/>
          <a:chOff x="0" y="0"/>
          <a:chExt cx="0" cy="0"/>
        </a:xfrm>
      </p:grpSpPr>
      <p:sp>
        <p:nvSpPr>
          <p:cNvPr id="618" name="Google Shape;618;p4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19" name="Google Shape;619;p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6"/>
        <p:cNvGrpSpPr/>
        <p:nvPr/>
      </p:nvGrpSpPr>
      <p:grpSpPr>
        <a:xfrm>
          <a:off x="0" y="0"/>
          <a:ext cx="0" cy="0"/>
          <a:chOff x="0" y="0"/>
          <a:chExt cx="0" cy="0"/>
        </a:xfrm>
      </p:grpSpPr>
      <p:sp>
        <p:nvSpPr>
          <p:cNvPr id="627" name="Google Shape;627;p4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28" name="Google Shape;628;p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6"/>
        <p:cNvGrpSpPr/>
        <p:nvPr/>
      </p:nvGrpSpPr>
      <p:grpSpPr>
        <a:xfrm>
          <a:off x="0" y="0"/>
          <a:ext cx="0" cy="0"/>
          <a:chOff x="0" y="0"/>
          <a:chExt cx="0" cy="0"/>
        </a:xfrm>
      </p:grpSpPr>
      <p:sp>
        <p:nvSpPr>
          <p:cNvPr id="637" name="Google Shape;637;p4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38" name="Google Shape;638;p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5"/>
        <p:cNvGrpSpPr/>
        <p:nvPr/>
      </p:nvGrpSpPr>
      <p:grpSpPr>
        <a:xfrm>
          <a:off x="0" y="0"/>
          <a:ext cx="0" cy="0"/>
          <a:chOff x="0" y="0"/>
          <a:chExt cx="0" cy="0"/>
        </a:xfrm>
      </p:grpSpPr>
      <p:sp>
        <p:nvSpPr>
          <p:cNvPr id="646" name="Google Shape;646;p4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47" name="Google Shape;647;p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4"/>
        <p:cNvGrpSpPr/>
        <p:nvPr/>
      </p:nvGrpSpPr>
      <p:grpSpPr>
        <a:xfrm>
          <a:off x="0" y="0"/>
          <a:ext cx="0" cy="0"/>
          <a:chOff x="0" y="0"/>
          <a:chExt cx="0" cy="0"/>
        </a:xfrm>
      </p:grpSpPr>
      <p:sp>
        <p:nvSpPr>
          <p:cNvPr id="655" name="Google Shape;655;p4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56" name="Google Shape;656;p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3"/>
        <p:cNvGrpSpPr/>
        <p:nvPr/>
      </p:nvGrpSpPr>
      <p:grpSpPr>
        <a:xfrm>
          <a:off x="0" y="0"/>
          <a:ext cx="0" cy="0"/>
          <a:chOff x="0" y="0"/>
          <a:chExt cx="0" cy="0"/>
        </a:xfrm>
      </p:grpSpPr>
      <p:sp>
        <p:nvSpPr>
          <p:cNvPr id="664" name="Google Shape;664;p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65" name="Google Shape;665;p4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66" name="Google Shape;666;p4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49</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3" name="Google Shape;133;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4" name="Google Shape;134;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5</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2"/>
        <p:cNvGrpSpPr/>
        <p:nvPr/>
      </p:nvGrpSpPr>
      <p:grpSpPr>
        <a:xfrm>
          <a:off x="0" y="0"/>
          <a:ext cx="0" cy="0"/>
          <a:chOff x="0" y="0"/>
          <a:chExt cx="0" cy="0"/>
        </a:xfrm>
      </p:grpSpPr>
      <p:sp>
        <p:nvSpPr>
          <p:cNvPr id="673" name="Google Shape;673;p5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74" name="Google Shape;674;p5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2"/>
        <p:cNvGrpSpPr/>
        <p:nvPr/>
      </p:nvGrpSpPr>
      <p:grpSpPr>
        <a:xfrm>
          <a:off x="0" y="0"/>
          <a:ext cx="0" cy="0"/>
          <a:chOff x="0" y="0"/>
          <a:chExt cx="0" cy="0"/>
        </a:xfrm>
      </p:grpSpPr>
      <p:sp>
        <p:nvSpPr>
          <p:cNvPr id="683" name="Google Shape;683;p5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84" name="Google Shape;684;p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3"/>
        <p:cNvGrpSpPr/>
        <p:nvPr/>
      </p:nvGrpSpPr>
      <p:grpSpPr>
        <a:xfrm>
          <a:off x="0" y="0"/>
          <a:ext cx="0" cy="0"/>
          <a:chOff x="0" y="0"/>
          <a:chExt cx="0" cy="0"/>
        </a:xfrm>
      </p:grpSpPr>
      <p:sp>
        <p:nvSpPr>
          <p:cNvPr id="694" name="Google Shape;694;p5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95" name="Google Shape;695;p5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2"/>
        <p:cNvGrpSpPr/>
        <p:nvPr/>
      </p:nvGrpSpPr>
      <p:grpSpPr>
        <a:xfrm>
          <a:off x="0" y="0"/>
          <a:ext cx="0" cy="0"/>
          <a:chOff x="0" y="0"/>
          <a:chExt cx="0" cy="0"/>
        </a:xfrm>
      </p:grpSpPr>
      <p:sp>
        <p:nvSpPr>
          <p:cNvPr id="703" name="Google Shape;703;p5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04" name="Google Shape;704;p5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5"/>
        <p:cNvGrpSpPr/>
        <p:nvPr/>
      </p:nvGrpSpPr>
      <p:grpSpPr>
        <a:xfrm>
          <a:off x="0" y="0"/>
          <a:ext cx="0" cy="0"/>
          <a:chOff x="0" y="0"/>
          <a:chExt cx="0" cy="0"/>
        </a:xfrm>
      </p:grpSpPr>
      <p:sp>
        <p:nvSpPr>
          <p:cNvPr id="716" name="Google Shape;716;p5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17" name="Google Shape;717;p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4"/>
        <p:cNvGrpSpPr/>
        <p:nvPr/>
      </p:nvGrpSpPr>
      <p:grpSpPr>
        <a:xfrm>
          <a:off x="0" y="0"/>
          <a:ext cx="0" cy="0"/>
          <a:chOff x="0" y="0"/>
          <a:chExt cx="0" cy="0"/>
        </a:xfrm>
      </p:grpSpPr>
      <p:sp>
        <p:nvSpPr>
          <p:cNvPr id="725" name="Google Shape;725;p5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26" name="Google Shape;726;p5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27" name="Google Shape;727;p5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55</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3"/>
        <p:cNvGrpSpPr/>
        <p:nvPr/>
      </p:nvGrpSpPr>
      <p:grpSpPr>
        <a:xfrm>
          <a:off x="0" y="0"/>
          <a:ext cx="0" cy="0"/>
          <a:chOff x="0" y="0"/>
          <a:chExt cx="0" cy="0"/>
        </a:xfrm>
      </p:grpSpPr>
      <p:sp>
        <p:nvSpPr>
          <p:cNvPr id="734" name="Google Shape;734;p5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35" name="Google Shape;735;p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2"/>
        <p:cNvGrpSpPr/>
        <p:nvPr/>
      </p:nvGrpSpPr>
      <p:grpSpPr>
        <a:xfrm>
          <a:off x="0" y="0"/>
          <a:ext cx="0" cy="0"/>
          <a:chOff x="0" y="0"/>
          <a:chExt cx="0" cy="0"/>
        </a:xfrm>
      </p:grpSpPr>
      <p:sp>
        <p:nvSpPr>
          <p:cNvPr id="743" name="Google Shape;743;p5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44" name="Google Shape;744;p5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45" name="Google Shape;745;p5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57</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2" name="Google Shape;162;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3" name="Google Shape;163;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6" name="Google Shape;196;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6" name="Google Shape;206;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7" name="Google Shape;217;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Diapositive de titre" type="title">
  <p:cSld name="TITLE">
    <p:spTree>
      <p:nvGrpSpPr>
        <p:cNvPr id="1" name="Shape 15"/>
        <p:cNvGrpSpPr/>
        <p:nvPr/>
      </p:nvGrpSpPr>
      <p:grpSpPr>
        <a:xfrm>
          <a:off x="0" y="0"/>
          <a:ext cx="0" cy="0"/>
          <a:chOff x="0" y="0"/>
          <a:chExt cx="0" cy="0"/>
        </a:xfrm>
      </p:grpSpPr>
      <p:sp>
        <p:nvSpPr>
          <p:cNvPr id="16" name="Google Shape;16;p59"/>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59"/>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8" name="Google Shape;18;p5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5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5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re et texte vertical" type="vertTx">
  <p:cSld name="VERTICAL_TEXT">
    <p:spTree>
      <p:nvGrpSpPr>
        <p:cNvPr id="1" name="Shape 72"/>
        <p:cNvGrpSpPr/>
        <p:nvPr/>
      </p:nvGrpSpPr>
      <p:grpSpPr>
        <a:xfrm>
          <a:off x="0" y="0"/>
          <a:ext cx="0" cy="0"/>
          <a:chOff x="0" y="0"/>
          <a:chExt cx="0" cy="0"/>
        </a:xfrm>
      </p:grpSpPr>
      <p:sp>
        <p:nvSpPr>
          <p:cNvPr id="73" name="Google Shape;73;p6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68"/>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6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6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6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re vertical et texte" type="vertTitleAndTx">
  <p:cSld name="VERTICAL_TITLE_AND_VERTICAL_TEXT">
    <p:spTree>
      <p:nvGrpSpPr>
        <p:cNvPr id="1" name="Shape 78"/>
        <p:cNvGrpSpPr/>
        <p:nvPr/>
      </p:nvGrpSpPr>
      <p:grpSpPr>
        <a:xfrm>
          <a:off x="0" y="0"/>
          <a:ext cx="0" cy="0"/>
          <a:chOff x="0" y="0"/>
          <a:chExt cx="0" cy="0"/>
        </a:xfrm>
      </p:grpSpPr>
      <p:sp>
        <p:nvSpPr>
          <p:cNvPr id="79" name="Google Shape;79;p69"/>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69"/>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 name="Google Shape;81;p6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6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6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re et contenu" type="obj">
  <p:cSld name="OBJECT">
    <p:spTree>
      <p:nvGrpSpPr>
        <p:cNvPr id="1" name="Shape 21"/>
        <p:cNvGrpSpPr/>
        <p:nvPr/>
      </p:nvGrpSpPr>
      <p:grpSpPr>
        <a:xfrm>
          <a:off x="0" y="0"/>
          <a:ext cx="0" cy="0"/>
          <a:chOff x="0" y="0"/>
          <a:chExt cx="0" cy="0"/>
        </a:xfrm>
      </p:grpSpPr>
      <p:sp>
        <p:nvSpPr>
          <p:cNvPr id="22" name="Google Shape;22;p6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60"/>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 name="Google Shape;24;p6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6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6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re de section" type="secHead">
  <p:cSld name="SECTION_HEADER">
    <p:spTree>
      <p:nvGrpSpPr>
        <p:cNvPr id="1" name="Shape 27"/>
        <p:cNvGrpSpPr/>
        <p:nvPr/>
      </p:nvGrpSpPr>
      <p:grpSpPr>
        <a:xfrm>
          <a:off x="0" y="0"/>
          <a:ext cx="0" cy="0"/>
          <a:chOff x="0" y="0"/>
          <a:chExt cx="0" cy="0"/>
        </a:xfrm>
      </p:grpSpPr>
      <p:sp>
        <p:nvSpPr>
          <p:cNvPr id="28" name="Google Shape;28;p61"/>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61"/>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0" name="Google Shape;30;p6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6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6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Deux contenus" type="twoObj">
  <p:cSld name="TWO_OBJECTS">
    <p:spTree>
      <p:nvGrpSpPr>
        <p:cNvPr id="1" name="Shape 33"/>
        <p:cNvGrpSpPr/>
        <p:nvPr/>
      </p:nvGrpSpPr>
      <p:grpSpPr>
        <a:xfrm>
          <a:off x="0" y="0"/>
          <a:ext cx="0" cy="0"/>
          <a:chOff x="0" y="0"/>
          <a:chExt cx="0" cy="0"/>
        </a:xfrm>
      </p:grpSpPr>
      <p:sp>
        <p:nvSpPr>
          <p:cNvPr id="34" name="Google Shape;34;p6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62"/>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 name="Google Shape;36;p62"/>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 name="Google Shape;37;p6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6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6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aison" type="twoTxTwoObj">
  <p:cSld name="TWO_OBJECTS_WITH_TEXT">
    <p:spTree>
      <p:nvGrpSpPr>
        <p:cNvPr id="1" name="Shape 40"/>
        <p:cNvGrpSpPr/>
        <p:nvPr/>
      </p:nvGrpSpPr>
      <p:grpSpPr>
        <a:xfrm>
          <a:off x="0" y="0"/>
          <a:ext cx="0" cy="0"/>
          <a:chOff x="0" y="0"/>
          <a:chExt cx="0" cy="0"/>
        </a:xfrm>
      </p:grpSpPr>
      <p:sp>
        <p:nvSpPr>
          <p:cNvPr id="41" name="Google Shape;41;p63"/>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63"/>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3" name="Google Shape;43;p63"/>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 name="Google Shape;44;p63"/>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5" name="Google Shape;45;p63"/>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6" name="Google Shape;46;p6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6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6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re seul" type="titleOnly">
  <p:cSld name="TITLE_ONLY">
    <p:spTree>
      <p:nvGrpSpPr>
        <p:cNvPr id="1" name="Shape 49"/>
        <p:cNvGrpSpPr/>
        <p:nvPr/>
      </p:nvGrpSpPr>
      <p:grpSpPr>
        <a:xfrm>
          <a:off x="0" y="0"/>
          <a:ext cx="0" cy="0"/>
          <a:chOff x="0" y="0"/>
          <a:chExt cx="0" cy="0"/>
        </a:xfrm>
      </p:grpSpPr>
      <p:sp>
        <p:nvSpPr>
          <p:cNvPr id="50" name="Google Shape;50;p6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6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6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6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Vide" type="blank">
  <p:cSld name="BLANK">
    <p:spTree>
      <p:nvGrpSpPr>
        <p:cNvPr id="1" name="Shape 54"/>
        <p:cNvGrpSpPr/>
        <p:nvPr/>
      </p:nvGrpSpPr>
      <p:grpSpPr>
        <a:xfrm>
          <a:off x="0" y="0"/>
          <a:ext cx="0" cy="0"/>
          <a:chOff x="0" y="0"/>
          <a:chExt cx="0" cy="0"/>
        </a:xfrm>
      </p:grpSpPr>
      <p:sp>
        <p:nvSpPr>
          <p:cNvPr id="55" name="Google Shape;55;p6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6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6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u avec légende" type="objTx">
  <p:cSld name="OBJECT_WITH_CAPTION_TEXT">
    <p:spTree>
      <p:nvGrpSpPr>
        <p:cNvPr id="1" name="Shape 58"/>
        <p:cNvGrpSpPr/>
        <p:nvPr/>
      </p:nvGrpSpPr>
      <p:grpSpPr>
        <a:xfrm>
          <a:off x="0" y="0"/>
          <a:ext cx="0" cy="0"/>
          <a:chOff x="0" y="0"/>
          <a:chExt cx="0" cy="0"/>
        </a:xfrm>
      </p:grpSpPr>
      <p:sp>
        <p:nvSpPr>
          <p:cNvPr id="59" name="Google Shape;59;p66"/>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66"/>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1" name="Google Shape;61;p66"/>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2" name="Google Shape;62;p6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6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6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Image avec légende" type="picTx">
  <p:cSld name="PICTURE_WITH_CAPTION_TEXT">
    <p:spTree>
      <p:nvGrpSpPr>
        <p:cNvPr id="1" name="Shape 65"/>
        <p:cNvGrpSpPr/>
        <p:nvPr/>
      </p:nvGrpSpPr>
      <p:grpSpPr>
        <a:xfrm>
          <a:off x="0" y="0"/>
          <a:ext cx="0" cy="0"/>
          <a:chOff x="0" y="0"/>
          <a:chExt cx="0" cy="0"/>
        </a:xfrm>
      </p:grpSpPr>
      <p:sp>
        <p:nvSpPr>
          <p:cNvPr id="66" name="Google Shape;66;p67"/>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67"/>
          <p:cNvSpPr>
            <a:spLocks noGrp="1"/>
          </p:cNvSpPr>
          <p:nvPr>
            <p:ph type="pic" idx="2"/>
          </p:nvPr>
        </p:nvSpPr>
        <p:spPr>
          <a:xfrm>
            <a:off x="5183188" y="987425"/>
            <a:ext cx="6172200" cy="4873625"/>
          </a:xfrm>
          <a:prstGeom prst="rect">
            <a:avLst/>
          </a:prstGeom>
          <a:noFill/>
          <a:ln>
            <a:noFill/>
          </a:ln>
        </p:spPr>
      </p:sp>
      <p:sp>
        <p:nvSpPr>
          <p:cNvPr id="68" name="Google Shape;68;p67"/>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9" name="Google Shape;69;p6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6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6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Shape 9"/>
        <p:cNvGrpSpPr/>
        <p:nvPr/>
      </p:nvGrpSpPr>
      <p:grpSpPr>
        <a:xfrm>
          <a:off x="0" y="0"/>
          <a:ext cx="0" cy="0"/>
          <a:chOff x="0" y="0"/>
          <a:chExt cx="0" cy="0"/>
        </a:xfrm>
      </p:grpSpPr>
      <p:sp>
        <p:nvSpPr>
          <p:cNvPr id="10" name="Google Shape;10;p5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58"/>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5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5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5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fr-FR"/>
              <a:t>‹N°›</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22.jpg"/></Relationships>
</file>

<file path=ppt/slides/_rels/slide13.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26.jpg"/><Relationship Id="rId4" Type="http://schemas.openxmlformats.org/officeDocument/2006/relationships/image" Target="../media/image25.jpg"/></Relationships>
</file>

<file path=ppt/slides/_rels/slide16.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28.jp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29.jp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30.jp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30.jp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30.jp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8" Type="http://schemas.openxmlformats.org/officeDocument/2006/relationships/image" Target="../media/image35.jpg"/><Relationship Id="rId3" Type="http://schemas.openxmlformats.org/officeDocument/2006/relationships/image" Target="../media/image2.png"/><Relationship Id="rId7" Type="http://schemas.openxmlformats.org/officeDocument/2006/relationships/image" Target="../media/image34.jp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33.jpg"/><Relationship Id="rId5" Type="http://schemas.openxmlformats.org/officeDocument/2006/relationships/image" Target="../media/image32.jpg"/><Relationship Id="rId4" Type="http://schemas.openxmlformats.org/officeDocument/2006/relationships/image" Target="../media/image31.jpg"/><Relationship Id="rId9" Type="http://schemas.openxmlformats.org/officeDocument/2006/relationships/image" Target="../media/image36.jpg"/></Relationships>
</file>

<file path=ppt/slides/_rels/slide25.xml.rels><?xml version="1.0" encoding="UTF-8" standalone="yes"?>
<Relationships xmlns="http://schemas.openxmlformats.org/package/2006/relationships"><Relationship Id="rId8" Type="http://schemas.openxmlformats.org/officeDocument/2006/relationships/image" Target="../media/image41.jpg"/><Relationship Id="rId3" Type="http://schemas.openxmlformats.org/officeDocument/2006/relationships/image" Target="../media/image2.png"/><Relationship Id="rId7" Type="http://schemas.openxmlformats.org/officeDocument/2006/relationships/image" Target="../media/image40.jp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39.jpg"/><Relationship Id="rId5" Type="http://schemas.openxmlformats.org/officeDocument/2006/relationships/image" Target="../media/image38.jpg"/><Relationship Id="rId4" Type="http://schemas.openxmlformats.org/officeDocument/2006/relationships/image" Target="../media/image37.jpg"/><Relationship Id="rId9" Type="http://schemas.openxmlformats.org/officeDocument/2006/relationships/image" Target="../media/image42.jpg"/></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44.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44.png"/></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44.png"/></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2.xml"/><Relationship Id="rId1" Type="http://schemas.openxmlformats.org/officeDocument/2006/relationships/slideLayout" Target="../slideLayouts/slideLayout1.xml"/><Relationship Id="rId4" Type="http://schemas.openxmlformats.org/officeDocument/2006/relationships/image" Target="../media/image44.png"/></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3.xml"/><Relationship Id="rId1" Type="http://schemas.openxmlformats.org/officeDocument/2006/relationships/slideLayout" Target="../slideLayouts/slideLayout1.xml"/><Relationship Id="rId4" Type="http://schemas.openxmlformats.org/officeDocument/2006/relationships/image" Target="../media/image45.png"/></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4.xml"/><Relationship Id="rId1" Type="http://schemas.openxmlformats.org/officeDocument/2006/relationships/slideLayout" Target="../slideLayouts/slideLayout1.xml"/><Relationship Id="rId4" Type="http://schemas.openxmlformats.org/officeDocument/2006/relationships/image" Target="../media/image45.png"/></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5.xml"/><Relationship Id="rId1" Type="http://schemas.openxmlformats.org/officeDocument/2006/relationships/slideLayout" Target="../slideLayouts/slideLayout1.xml"/><Relationship Id="rId4" Type="http://schemas.openxmlformats.org/officeDocument/2006/relationships/image" Target="../media/image46.png"/></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7.xml"/><Relationship Id="rId1" Type="http://schemas.openxmlformats.org/officeDocument/2006/relationships/slideLayout" Target="../slideLayouts/slideLayout1.xml"/><Relationship Id="rId4" Type="http://schemas.openxmlformats.org/officeDocument/2006/relationships/image" Target="../media/image47.png"/></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8.xml"/><Relationship Id="rId1" Type="http://schemas.openxmlformats.org/officeDocument/2006/relationships/slideLayout" Target="../slideLayouts/slideLayout1.xml"/><Relationship Id="rId4" Type="http://schemas.openxmlformats.org/officeDocument/2006/relationships/image" Target="../media/image48.png"/></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9.xml"/><Relationship Id="rId1" Type="http://schemas.openxmlformats.org/officeDocument/2006/relationships/slideLayout" Target="../slideLayouts/slideLayout1.xml"/><Relationship Id="rId4" Type="http://schemas.openxmlformats.org/officeDocument/2006/relationships/image" Target="../media/image49.png"/></Relationships>
</file>

<file path=ppt/slides/_rels/slide4.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3.png"/><Relationship Id="rId7" Type="http://schemas.openxmlformats.org/officeDocument/2006/relationships/image" Target="../media/image7.jp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jpg"/><Relationship Id="rId4" Type="http://schemas.openxmlformats.org/officeDocument/2006/relationships/image" Target="../media/image4.jpg"/></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0.xml"/><Relationship Id="rId1" Type="http://schemas.openxmlformats.org/officeDocument/2006/relationships/slideLayout" Target="../slideLayouts/slideLayout1.xml"/><Relationship Id="rId4" Type="http://schemas.openxmlformats.org/officeDocument/2006/relationships/image" Target="../media/image50.png"/></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1.xml"/><Relationship Id="rId1" Type="http://schemas.openxmlformats.org/officeDocument/2006/relationships/slideLayout" Target="../slideLayouts/slideLayout1.xml"/><Relationship Id="rId4" Type="http://schemas.openxmlformats.org/officeDocument/2006/relationships/image" Target="../media/image50.png"/></Relationships>
</file>

<file path=ppt/slides/_rels/slide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2.xml"/><Relationship Id="rId1" Type="http://schemas.openxmlformats.org/officeDocument/2006/relationships/slideLayout" Target="../slideLayouts/slideLayout1.xml"/><Relationship Id="rId4" Type="http://schemas.openxmlformats.org/officeDocument/2006/relationships/image" Target="../media/image51.png"/></Relationships>
</file>

<file path=ppt/slides/_rels/slide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3.xml"/><Relationship Id="rId1" Type="http://schemas.openxmlformats.org/officeDocument/2006/relationships/slideLayout" Target="../slideLayouts/slideLayout1.xml"/><Relationship Id="rId4" Type="http://schemas.openxmlformats.org/officeDocument/2006/relationships/image" Target="../media/image52.png"/></Relationships>
</file>

<file path=ppt/slides/_rels/slide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4.xml"/><Relationship Id="rId1" Type="http://schemas.openxmlformats.org/officeDocument/2006/relationships/slideLayout" Target="../slideLayouts/slideLayout1.xml"/><Relationship Id="rId4" Type="http://schemas.openxmlformats.org/officeDocument/2006/relationships/image" Target="../media/image52.png"/></Relationships>
</file>

<file path=ppt/slides/_rels/slide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5.xml"/><Relationship Id="rId1" Type="http://schemas.openxmlformats.org/officeDocument/2006/relationships/slideLayout" Target="../slideLayouts/slideLayout1.xml"/><Relationship Id="rId4" Type="http://schemas.openxmlformats.org/officeDocument/2006/relationships/image" Target="../media/image52.png"/></Relationships>
</file>

<file path=ppt/slides/_rels/slide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6.xml"/><Relationship Id="rId1" Type="http://schemas.openxmlformats.org/officeDocument/2006/relationships/slideLayout" Target="../slideLayouts/slideLayout1.xml"/><Relationship Id="rId4" Type="http://schemas.openxmlformats.org/officeDocument/2006/relationships/image" Target="../media/image53.png"/></Relationships>
</file>

<file path=ppt/slides/_rels/slide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7.xml"/><Relationship Id="rId1" Type="http://schemas.openxmlformats.org/officeDocument/2006/relationships/slideLayout" Target="../slideLayouts/slideLayout1.xml"/><Relationship Id="rId4" Type="http://schemas.openxmlformats.org/officeDocument/2006/relationships/image" Target="../media/image53.png"/></Relationships>
</file>

<file path=ppt/slides/_rels/slide4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8.xml"/><Relationship Id="rId1" Type="http://schemas.openxmlformats.org/officeDocument/2006/relationships/slideLayout" Target="../slideLayouts/slideLayout1.xml"/><Relationship Id="rId4" Type="http://schemas.openxmlformats.org/officeDocument/2006/relationships/image" Target="../media/image53.png"/></Relationships>
</file>

<file path=ppt/slides/_rels/slide4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3.png"/><Relationship Id="rId7" Type="http://schemas.openxmlformats.org/officeDocument/2006/relationships/image" Target="../media/image9.png"/><Relationship Id="rId12"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8.png"/><Relationship Id="rId11" Type="http://schemas.openxmlformats.org/officeDocument/2006/relationships/image" Target="../media/image7.jpg"/><Relationship Id="rId5" Type="http://schemas.openxmlformats.org/officeDocument/2006/relationships/image" Target="../media/image5.jpg"/><Relationship Id="rId10" Type="http://schemas.openxmlformats.org/officeDocument/2006/relationships/image" Target="../media/image11.png"/><Relationship Id="rId4" Type="http://schemas.openxmlformats.org/officeDocument/2006/relationships/image" Target="../media/image4.jpg"/><Relationship Id="rId9" Type="http://schemas.openxmlformats.org/officeDocument/2006/relationships/image" Target="../media/image6.png"/></Relationships>
</file>

<file path=ppt/slides/_rels/slide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0.xml"/><Relationship Id="rId1" Type="http://schemas.openxmlformats.org/officeDocument/2006/relationships/slideLayout" Target="../slideLayouts/slideLayout1.xml"/><Relationship Id="rId4" Type="http://schemas.openxmlformats.org/officeDocument/2006/relationships/image" Target="../media/image54.jpg"/></Relationships>
</file>

<file path=ppt/slides/_rels/slide5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1.xml"/><Relationship Id="rId1" Type="http://schemas.openxmlformats.org/officeDocument/2006/relationships/slideLayout" Target="../slideLayouts/slideLayout1.xml"/><Relationship Id="rId4" Type="http://schemas.openxmlformats.org/officeDocument/2006/relationships/image" Target="../media/image55.jpg"/></Relationships>
</file>

<file path=ppt/slides/_rels/slide5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2.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5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3.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5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4.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5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10.png"/><Relationship Id="rId3" Type="http://schemas.openxmlformats.org/officeDocument/2006/relationships/image" Target="../media/image3.png"/><Relationship Id="rId7" Type="http://schemas.openxmlformats.org/officeDocument/2006/relationships/image" Target="../media/image15.png"/><Relationship Id="rId12" Type="http://schemas.openxmlformats.org/officeDocument/2006/relationships/image" Target="../media/image9.png"/><Relationship Id="rId17" Type="http://schemas.openxmlformats.org/officeDocument/2006/relationships/image" Target="../media/image2.png"/><Relationship Id="rId2" Type="http://schemas.openxmlformats.org/officeDocument/2006/relationships/notesSlide" Target="../notesSlides/notesSlide6.xml"/><Relationship Id="rId16" Type="http://schemas.openxmlformats.org/officeDocument/2006/relationships/image" Target="../media/image7.jpg"/><Relationship Id="rId1" Type="http://schemas.openxmlformats.org/officeDocument/2006/relationships/slideLayout" Target="../slideLayouts/slideLayout1.xml"/><Relationship Id="rId6" Type="http://schemas.openxmlformats.org/officeDocument/2006/relationships/image" Target="../media/image14.png"/><Relationship Id="rId11" Type="http://schemas.openxmlformats.org/officeDocument/2006/relationships/image" Target="../media/image8.png"/><Relationship Id="rId5" Type="http://schemas.openxmlformats.org/officeDocument/2006/relationships/image" Target="../media/image13.png"/><Relationship Id="rId15" Type="http://schemas.openxmlformats.org/officeDocument/2006/relationships/image" Target="../media/image11.png"/><Relationship Id="rId10" Type="http://schemas.openxmlformats.org/officeDocument/2006/relationships/image" Target="../media/image5.jpg"/><Relationship Id="rId4" Type="http://schemas.openxmlformats.org/officeDocument/2006/relationships/image" Target="../media/image12.jpg"/><Relationship Id="rId9" Type="http://schemas.openxmlformats.org/officeDocument/2006/relationships/image" Target="../media/image4.jpg"/><Relationship Id="rId1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19.png"/><Relationship Id="rId4" Type="http://schemas.openxmlformats.org/officeDocument/2006/relationships/image" Target="../media/image18.gif"/></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20.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pic>
        <p:nvPicPr>
          <p:cNvPr id="89" name="Google Shape;89;p1" descr="The cast and crew of a 1950's film at work on a sound stage"/>
          <p:cNvPicPr preferRelativeResize="0"/>
          <p:nvPr/>
        </p:nvPicPr>
        <p:blipFill rotWithShape="1">
          <a:blip r:embed="rId3">
            <a:alphaModFix/>
          </a:blip>
          <a:srcRect t="5870" b="9755"/>
          <a:stretch/>
        </p:blipFill>
        <p:spPr>
          <a:xfrm>
            <a:off x="0" y="1"/>
            <a:ext cx="12192000" cy="6857999"/>
          </a:xfrm>
          <a:prstGeom prst="rect">
            <a:avLst/>
          </a:prstGeom>
          <a:noFill/>
          <a:ln>
            <a:noFill/>
          </a:ln>
        </p:spPr>
      </p:pic>
      <p:sp>
        <p:nvSpPr>
          <p:cNvPr id="90" name="Google Shape;90;p1"/>
          <p:cNvSpPr/>
          <p:nvPr/>
        </p:nvSpPr>
        <p:spPr>
          <a:xfrm>
            <a:off x="0" y="0"/>
            <a:ext cx="12192000" cy="6857998"/>
          </a:xfrm>
          <a:prstGeom prst="rect">
            <a:avLst/>
          </a:prstGeom>
          <a:solidFill>
            <a:srgbClr val="3D3D3D">
              <a:alpha val="8431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91" name="Google Shape;91;p1"/>
          <p:cNvSpPr txBox="1"/>
          <p:nvPr/>
        </p:nvSpPr>
        <p:spPr>
          <a:xfrm>
            <a:off x="3374335" y="1382285"/>
            <a:ext cx="5443330" cy="409342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4000" b="1" i="0" u="none" strike="noStrike" cap="none">
                <a:solidFill>
                  <a:schemeClr val="lt1"/>
                </a:solidFill>
                <a:latin typeface="Calibri"/>
                <a:ea typeface="Calibri"/>
                <a:cs typeface="Calibri"/>
                <a:sym typeface="Calibri"/>
              </a:rPr>
              <a:t>Six TV Families from the Network Era: Visual &amp; Aural Style</a:t>
            </a:r>
            <a:endParaRPr/>
          </a:p>
          <a:p>
            <a:pPr marL="0" marR="0" lvl="0" indent="0" algn="ctr" rtl="0">
              <a:spcBef>
                <a:spcPts val="0"/>
              </a:spcBef>
              <a:spcAft>
                <a:spcPts val="0"/>
              </a:spcAft>
              <a:buNone/>
            </a:pPr>
            <a:endParaRPr sz="2800" b="1" i="0" u="none" strike="noStrike" cap="none">
              <a:solidFill>
                <a:schemeClr val="lt1"/>
              </a:solidFill>
              <a:latin typeface="Calibri"/>
              <a:ea typeface="Calibri"/>
              <a:cs typeface="Calibri"/>
              <a:sym typeface="Calibri"/>
            </a:endParaRPr>
          </a:p>
          <a:p>
            <a:pPr marL="0" marR="0" lvl="0" indent="0" algn="ctr" rtl="0">
              <a:spcBef>
                <a:spcPts val="0"/>
              </a:spcBef>
              <a:spcAft>
                <a:spcPts val="0"/>
              </a:spcAft>
              <a:buNone/>
            </a:pPr>
            <a:r>
              <a:rPr lang="fr-FR" sz="2800" b="0" i="0" u="none" strike="noStrike" cap="none">
                <a:solidFill>
                  <a:schemeClr val="lt1"/>
                </a:solidFill>
                <a:latin typeface="Calibri"/>
                <a:ea typeface="Calibri"/>
                <a:cs typeface="Calibri"/>
                <a:sym typeface="Calibri"/>
              </a:rPr>
              <a:t>Taylor Arnold</a:t>
            </a:r>
            <a:endParaRPr/>
          </a:p>
          <a:p>
            <a:pPr marL="0" marR="0" lvl="0" indent="0" algn="ctr" rtl="0">
              <a:spcBef>
                <a:spcPts val="0"/>
              </a:spcBef>
              <a:spcAft>
                <a:spcPts val="0"/>
              </a:spcAft>
              <a:buNone/>
            </a:pPr>
            <a:endParaRPr sz="2800" b="1" i="0" u="none" strike="noStrike" cap="none">
              <a:solidFill>
                <a:schemeClr val="lt1"/>
              </a:solidFill>
              <a:latin typeface="Calibri"/>
              <a:ea typeface="Calibri"/>
              <a:cs typeface="Calibri"/>
              <a:sym typeface="Calibri"/>
            </a:endParaRPr>
          </a:p>
          <a:p>
            <a:pPr marL="0" marR="0" lvl="0" indent="0" algn="ctr" rtl="0">
              <a:spcBef>
                <a:spcPts val="0"/>
              </a:spcBef>
              <a:spcAft>
                <a:spcPts val="0"/>
              </a:spcAft>
              <a:buNone/>
            </a:pPr>
            <a:endParaRPr sz="2800" b="1" i="0" u="none" strike="noStrike" cap="none">
              <a:solidFill>
                <a:schemeClr val="lt1"/>
              </a:solidFill>
              <a:latin typeface="Calibri"/>
              <a:ea typeface="Calibri"/>
              <a:cs typeface="Calibri"/>
              <a:sym typeface="Calibri"/>
            </a:endParaRPr>
          </a:p>
          <a:p>
            <a:pPr marL="0" marR="0" lvl="0" indent="0" algn="ctr" rtl="0">
              <a:spcBef>
                <a:spcPts val="0"/>
              </a:spcBef>
              <a:spcAft>
                <a:spcPts val="0"/>
              </a:spcAft>
              <a:buNone/>
            </a:pPr>
            <a:r>
              <a:rPr lang="fr-FR" sz="2800" b="1" i="0" u="none" strike="noStrike" cap="none">
                <a:solidFill>
                  <a:schemeClr val="lt1"/>
                </a:solidFill>
                <a:latin typeface="Calibri"/>
                <a:ea typeface="Calibri"/>
                <a:cs typeface="Calibri"/>
                <a:sym typeface="Calibri"/>
              </a:rPr>
              <a:t>17 March 2023</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10"/>
          <p:cNvSpPr/>
          <p:nvPr/>
        </p:nvSpPr>
        <p:spPr>
          <a:xfrm>
            <a:off x="0" y="0"/>
            <a:ext cx="12192000" cy="6857998"/>
          </a:xfrm>
          <a:prstGeom prst="rect">
            <a:avLst/>
          </a:prstGeom>
          <a:solidFill>
            <a:srgbClr val="0C0C0C">
              <a:alpha val="8431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30" name="Google Shape;230;p10"/>
          <p:cNvSpPr txBox="1"/>
          <p:nvPr/>
        </p:nvSpPr>
        <p:spPr>
          <a:xfrm>
            <a:off x="351724" y="2921167"/>
            <a:ext cx="8424290" cy="101566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6000" b="1">
                <a:solidFill>
                  <a:srgbClr val="D8D8D8"/>
                </a:solidFill>
                <a:latin typeface="Calibri"/>
                <a:ea typeface="Calibri"/>
                <a:cs typeface="Calibri"/>
                <a:sym typeface="Calibri"/>
              </a:rPr>
              <a:t>2. Background</a:t>
            </a:r>
            <a:endParaRPr/>
          </a:p>
        </p:txBody>
      </p:sp>
      <p:pic>
        <p:nvPicPr>
          <p:cNvPr id="231" name="Google Shape;231;p10"/>
          <p:cNvPicPr preferRelativeResize="0"/>
          <p:nvPr/>
        </p:nvPicPr>
        <p:blipFill rotWithShape="1">
          <a:blip r:embed="rId3">
            <a:alphaModFix/>
          </a:blip>
          <a:srcRect/>
          <a:stretch/>
        </p:blipFill>
        <p:spPr>
          <a:xfrm>
            <a:off x="11311209" y="6498187"/>
            <a:ext cx="791704" cy="276999"/>
          </a:xfrm>
          <a:prstGeom prst="rect">
            <a:avLst/>
          </a:prstGeom>
          <a:noFill/>
          <a:ln>
            <a:noFill/>
          </a:ln>
        </p:spPr>
      </p:pic>
      <p:sp>
        <p:nvSpPr>
          <p:cNvPr id="232" name="Google Shape;232;p10"/>
          <p:cNvSpPr txBox="1"/>
          <p:nvPr/>
        </p:nvSpPr>
        <p:spPr>
          <a:xfrm>
            <a:off x="89087" y="6498187"/>
            <a:ext cx="4661587"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200">
                <a:solidFill>
                  <a:srgbClr val="D8D8D8"/>
                </a:solidFill>
                <a:latin typeface="Courier"/>
                <a:ea typeface="Courier"/>
                <a:cs typeface="Courier"/>
                <a:sym typeface="Courier"/>
              </a:rPr>
              <a:t>01 – Six TV Families | </a:t>
            </a:r>
            <a:r>
              <a:rPr lang="fr-FR" sz="1200" b="1">
                <a:solidFill>
                  <a:srgbClr val="D8D8D8"/>
                </a:solidFill>
                <a:latin typeface="Courier"/>
                <a:ea typeface="Courier"/>
                <a:cs typeface="Courier"/>
                <a:sym typeface="Courier"/>
              </a:rPr>
              <a:t>Background</a:t>
            </a:r>
            <a:endParaRPr sz="1200">
              <a:solidFill>
                <a:srgbClr val="D8D8D8"/>
              </a:solidFill>
              <a:latin typeface="Courier"/>
              <a:ea typeface="Courier"/>
              <a:cs typeface="Courier"/>
              <a:sym typeface="Courie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pic>
        <p:nvPicPr>
          <p:cNvPr id="237" name="Google Shape;237;p11"/>
          <p:cNvPicPr preferRelativeResize="0"/>
          <p:nvPr/>
        </p:nvPicPr>
        <p:blipFill rotWithShape="1">
          <a:blip r:embed="rId3">
            <a:alphaModFix/>
          </a:blip>
          <a:srcRect/>
          <a:stretch/>
        </p:blipFill>
        <p:spPr>
          <a:xfrm>
            <a:off x="6885777" y="1560571"/>
            <a:ext cx="4425432" cy="3317922"/>
          </a:xfrm>
          <a:prstGeom prst="rect">
            <a:avLst/>
          </a:prstGeom>
          <a:noFill/>
          <a:ln>
            <a:noFill/>
          </a:ln>
        </p:spPr>
      </p:pic>
      <p:pic>
        <p:nvPicPr>
          <p:cNvPr id="238" name="Google Shape;238;p11"/>
          <p:cNvPicPr preferRelativeResize="0"/>
          <p:nvPr/>
        </p:nvPicPr>
        <p:blipFill rotWithShape="1">
          <a:blip r:embed="rId4">
            <a:alphaModFix/>
          </a:blip>
          <a:srcRect/>
          <a:stretch/>
        </p:blipFill>
        <p:spPr>
          <a:xfrm>
            <a:off x="11311209" y="6498187"/>
            <a:ext cx="791704" cy="276999"/>
          </a:xfrm>
          <a:prstGeom prst="rect">
            <a:avLst/>
          </a:prstGeom>
          <a:noFill/>
          <a:ln>
            <a:noFill/>
          </a:ln>
        </p:spPr>
      </p:pic>
      <p:sp>
        <p:nvSpPr>
          <p:cNvPr id="239" name="Google Shape;239;p11"/>
          <p:cNvSpPr txBox="1"/>
          <p:nvPr/>
        </p:nvSpPr>
        <p:spPr>
          <a:xfrm>
            <a:off x="89087" y="6498187"/>
            <a:ext cx="4661587"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200">
                <a:solidFill>
                  <a:srgbClr val="595959"/>
                </a:solidFill>
                <a:latin typeface="Courier"/>
                <a:ea typeface="Courier"/>
                <a:cs typeface="Courier"/>
                <a:sym typeface="Courier"/>
              </a:rPr>
              <a:t>01 – Six TV Families | </a:t>
            </a:r>
            <a:r>
              <a:rPr lang="fr-FR" sz="1200" b="1">
                <a:solidFill>
                  <a:srgbClr val="595959"/>
                </a:solidFill>
                <a:latin typeface="Courier"/>
                <a:ea typeface="Courier"/>
                <a:cs typeface="Courier"/>
                <a:sym typeface="Courier"/>
              </a:rPr>
              <a:t>Background</a:t>
            </a:r>
            <a:endParaRPr sz="1200">
              <a:solidFill>
                <a:srgbClr val="595959"/>
              </a:solidFill>
              <a:latin typeface="Courier"/>
              <a:ea typeface="Courier"/>
              <a:cs typeface="Courier"/>
              <a:sym typeface="Courier"/>
            </a:endParaRPr>
          </a:p>
        </p:txBody>
      </p:sp>
      <p:sp>
        <p:nvSpPr>
          <p:cNvPr id="240" name="Google Shape;240;p11"/>
          <p:cNvSpPr txBox="1"/>
          <p:nvPr/>
        </p:nvSpPr>
        <p:spPr>
          <a:xfrm>
            <a:off x="601830" y="803005"/>
            <a:ext cx="5252434" cy="1477328"/>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fr-FR" sz="1800">
                <a:solidFill>
                  <a:srgbClr val="3F3F3F"/>
                </a:solidFill>
                <a:latin typeface="Palatino"/>
                <a:ea typeface="Palatino"/>
                <a:cs typeface="Palatino"/>
                <a:sym typeface="Palatino"/>
              </a:rPr>
              <a:t>The Network Era refers to the period from the late-1950s through the mid-1980s during which the majority of households owned a television set but programming was dominated by three networks: </a:t>
            </a:r>
            <a:r>
              <a:rPr lang="fr-FR" sz="1800" b="1">
                <a:solidFill>
                  <a:srgbClr val="3F3F3F"/>
                </a:solidFill>
                <a:latin typeface="Palatino"/>
                <a:ea typeface="Palatino"/>
                <a:cs typeface="Palatino"/>
                <a:sym typeface="Palatino"/>
              </a:rPr>
              <a:t>ABC</a:t>
            </a:r>
            <a:r>
              <a:rPr lang="fr-FR" sz="1800">
                <a:solidFill>
                  <a:srgbClr val="3F3F3F"/>
                </a:solidFill>
                <a:latin typeface="Palatino"/>
                <a:ea typeface="Palatino"/>
                <a:cs typeface="Palatino"/>
                <a:sym typeface="Palatino"/>
              </a:rPr>
              <a:t>, </a:t>
            </a:r>
            <a:r>
              <a:rPr lang="fr-FR" sz="1800" b="1">
                <a:solidFill>
                  <a:srgbClr val="3F3F3F"/>
                </a:solidFill>
                <a:latin typeface="Palatino"/>
                <a:ea typeface="Palatino"/>
                <a:cs typeface="Palatino"/>
                <a:sym typeface="Palatino"/>
              </a:rPr>
              <a:t>CBS</a:t>
            </a:r>
            <a:r>
              <a:rPr lang="fr-FR" sz="1800">
                <a:solidFill>
                  <a:srgbClr val="3F3F3F"/>
                </a:solidFill>
                <a:latin typeface="Palatino"/>
                <a:ea typeface="Palatino"/>
                <a:cs typeface="Palatino"/>
                <a:sym typeface="Palatino"/>
              </a:rPr>
              <a:t>, and </a:t>
            </a:r>
            <a:r>
              <a:rPr lang="fr-FR" sz="1800" b="1">
                <a:solidFill>
                  <a:srgbClr val="3F3F3F"/>
                </a:solidFill>
                <a:latin typeface="Palatino"/>
                <a:ea typeface="Palatino"/>
                <a:cs typeface="Palatino"/>
                <a:sym typeface="Palatino"/>
              </a:rPr>
              <a:t>NBC</a:t>
            </a:r>
            <a:r>
              <a:rPr lang="fr-FR" sz="1800">
                <a:solidFill>
                  <a:srgbClr val="3F3F3F"/>
                </a:solidFill>
                <a:latin typeface="Palatino"/>
                <a:ea typeface="Palatino"/>
                <a:cs typeface="Palatino"/>
                <a:sym typeface="Palatino"/>
              </a:rPr>
              <a:t>.</a:t>
            </a:r>
            <a:endParaRPr/>
          </a:p>
        </p:txBody>
      </p:sp>
      <p:sp>
        <p:nvSpPr>
          <p:cNvPr id="241" name="Google Shape;241;p11"/>
          <p:cNvSpPr txBox="1"/>
          <p:nvPr/>
        </p:nvSpPr>
        <p:spPr>
          <a:xfrm>
            <a:off x="362356" y="103070"/>
            <a:ext cx="8424290"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2800" b="1">
                <a:solidFill>
                  <a:srgbClr val="3F3F3F"/>
                </a:solidFill>
                <a:latin typeface="Calibri"/>
                <a:ea typeface="Calibri"/>
                <a:cs typeface="Calibri"/>
                <a:sym typeface="Calibri"/>
              </a:rPr>
              <a:t>Network Era of U.S. Television</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pic>
        <p:nvPicPr>
          <p:cNvPr id="246" name="Google Shape;246;p12"/>
          <p:cNvPicPr preferRelativeResize="0"/>
          <p:nvPr/>
        </p:nvPicPr>
        <p:blipFill rotWithShape="1">
          <a:blip r:embed="rId3">
            <a:alphaModFix/>
          </a:blip>
          <a:srcRect/>
          <a:stretch/>
        </p:blipFill>
        <p:spPr>
          <a:xfrm>
            <a:off x="11311209" y="6498187"/>
            <a:ext cx="791704" cy="276999"/>
          </a:xfrm>
          <a:prstGeom prst="rect">
            <a:avLst/>
          </a:prstGeom>
          <a:noFill/>
          <a:ln>
            <a:noFill/>
          </a:ln>
        </p:spPr>
      </p:pic>
      <p:sp>
        <p:nvSpPr>
          <p:cNvPr id="247" name="Google Shape;247;p12"/>
          <p:cNvSpPr txBox="1"/>
          <p:nvPr/>
        </p:nvSpPr>
        <p:spPr>
          <a:xfrm>
            <a:off x="89087" y="6498187"/>
            <a:ext cx="4661587"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200">
                <a:solidFill>
                  <a:srgbClr val="595959"/>
                </a:solidFill>
                <a:latin typeface="Courier"/>
                <a:ea typeface="Courier"/>
                <a:cs typeface="Courier"/>
                <a:sym typeface="Courier"/>
              </a:rPr>
              <a:t>01 – Six TV Families | </a:t>
            </a:r>
            <a:r>
              <a:rPr lang="fr-FR" sz="1200" b="1">
                <a:solidFill>
                  <a:srgbClr val="595959"/>
                </a:solidFill>
                <a:latin typeface="Courier"/>
                <a:ea typeface="Courier"/>
                <a:cs typeface="Courier"/>
                <a:sym typeface="Courier"/>
              </a:rPr>
              <a:t>Background</a:t>
            </a:r>
            <a:endParaRPr sz="1200">
              <a:solidFill>
                <a:srgbClr val="595959"/>
              </a:solidFill>
              <a:latin typeface="Courier"/>
              <a:ea typeface="Courier"/>
              <a:cs typeface="Courier"/>
              <a:sym typeface="Courier"/>
            </a:endParaRPr>
          </a:p>
        </p:txBody>
      </p:sp>
      <p:sp>
        <p:nvSpPr>
          <p:cNvPr id="248" name="Google Shape;248;p12"/>
          <p:cNvSpPr txBox="1"/>
          <p:nvPr/>
        </p:nvSpPr>
        <p:spPr>
          <a:xfrm>
            <a:off x="601830" y="803005"/>
            <a:ext cx="5252434" cy="3693319"/>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fr-FR" sz="1800">
                <a:solidFill>
                  <a:srgbClr val="3F3F3F"/>
                </a:solidFill>
                <a:latin typeface="Palatino"/>
                <a:ea typeface="Palatino"/>
                <a:cs typeface="Palatino"/>
                <a:sym typeface="Palatino"/>
              </a:rPr>
              <a:t>The Network Era refers to the period from the late-1950s through the mid-1980s during which the majority of households owned a television set but programming was dominated by three networks: </a:t>
            </a:r>
            <a:r>
              <a:rPr lang="fr-FR" sz="1800" b="1">
                <a:solidFill>
                  <a:srgbClr val="3F3F3F"/>
                </a:solidFill>
                <a:latin typeface="Palatino"/>
                <a:ea typeface="Palatino"/>
                <a:cs typeface="Palatino"/>
                <a:sym typeface="Palatino"/>
              </a:rPr>
              <a:t>ABC</a:t>
            </a:r>
            <a:r>
              <a:rPr lang="fr-FR" sz="1800">
                <a:solidFill>
                  <a:srgbClr val="3F3F3F"/>
                </a:solidFill>
                <a:latin typeface="Palatino"/>
                <a:ea typeface="Palatino"/>
                <a:cs typeface="Palatino"/>
                <a:sym typeface="Palatino"/>
              </a:rPr>
              <a:t>, </a:t>
            </a:r>
            <a:r>
              <a:rPr lang="fr-FR" sz="1800" b="1">
                <a:solidFill>
                  <a:srgbClr val="3F3F3F"/>
                </a:solidFill>
                <a:latin typeface="Palatino"/>
                <a:ea typeface="Palatino"/>
                <a:cs typeface="Palatino"/>
                <a:sym typeface="Palatino"/>
              </a:rPr>
              <a:t>CBS</a:t>
            </a:r>
            <a:r>
              <a:rPr lang="fr-FR" sz="1800">
                <a:solidFill>
                  <a:srgbClr val="3F3F3F"/>
                </a:solidFill>
                <a:latin typeface="Palatino"/>
                <a:ea typeface="Palatino"/>
                <a:cs typeface="Palatino"/>
                <a:sym typeface="Palatino"/>
              </a:rPr>
              <a:t>, and </a:t>
            </a:r>
            <a:r>
              <a:rPr lang="fr-FR" sz="1800" b="1">
                <a:solidFill>
                  <a:srgbClr val="3F3F3F"/>
                </a:solidFill>
                <a:latin typeface="Palatino"/>
                <a:ea typeface="Palatino"/>
                <a:cs typeface="Palatino"/>
                <a:sym typeface="Palatino"/>
              </a:rPr>
              <a:t>NBC</a:t>
            </a:r>
            <a:r>
              <a:rPr lang="fr-FR" sz="1800">
                <a:solidFill>
                  <a:srgbClr val="3F3F3F"/>
                </a:solidFill>
                <a:latin typeface="Palatino"/>
                <a:ea typeface="Palatino"/>
                <a:cs typeface="Palatino"/>
                <a:sym typeface="Palatino"/>
              </a:rPr>
              <a:t>.</a:t>
            </a:r>
            <a:endParaRPr/>
          </a:p>
          <a:p>
            <a:pPr marL="0" marR="0" lvl="0" indent="0" algn="just" rtl="0">
              <a:spcBef>
                <a:spcPts val="0"/>
              </a:spcBef>
              <a:spcAft>
                <a:spcPts val="0"/>
              </a:spcAft>
              <a:buNone/>
            </a:pPr>
            <a:endParaRPr sz="1800">
              <a:solidFill>
                <a:srgbClr val="3F3F3F"/>
              </a:solidFill>
              <a:latin typeface="Palatino"/>
              <a:ea typeface="Palatino"/>
              <a:cs typeface="Palatino"/>
              <a:sym typeface="Palatino"/>
            </a:endParaRPr>
          </a:p>
          <a:p>
            <a:pPr marL="0" marR="0" lvl="0" indent="0" algn="just" rtl="0">
              <a:spcBef>
                <a:spcPts val="0"/>
              </a:spcBef>
              <a:spcAft>
                <a:spcPts val="0"/>
              </a:spcAft>
              <a:buNone/>
            </a:pPr>
            <a:r>
              <a:rPr lang="fr-FR" sz="1800">
                <a:solidFill>
                  <a:srgbClr val="3F3F3F"/>
                </a:solidFill>
                <a:latin typeface="Palatino"/>
                <a:ea typeface="Palatino"/>
                <a:cs typeface="Palatino"/>
                <a:sym typeface="Palatino"/>
              </a:rPr>
              <a:t>Marked the end of the Golden Age of television and its more experimental shows. These were replaced by content designed to attract the largest number of viewers and be of interest across ages and demographics. These included </a:t>
            </a:r>
            <a:r>
              <a:rPr lang="fr-FR" sz="1800" b="1">
                <a:solidFill>
                  <a:srgbClr val="3F3F3F"/>
                </a:solidFill>
                <a:latin typeface="Palatino"/>
                <a:ea typeface="Palatino"/>
                <a:cs typeface="Palatino"/>
                <a:sym typeface="Palatino"/>
              </a:rPr>
              <a:t>game shows</a:t>
            </a:r>
            <a:r>
              <a:rPr lang="fr-FR" sz="1800">
                <a:solidFill>
                  <a:srgbClr val="3F3F3F"/>
                </a:solidFill>
                <a:latin typeface="Palatino"/>
                <a:ea typeface="Palatino"/>
                <a:cs typeface="Palatino"/>
                <a:sym typeface="Palatino"/>
              </a:rPr>
              <a:t>, </a:t>
            </a:r>
            <a:r>
              <a:rPr lang="fr-FR" sz="1800" b="1">
                <a:solidFill>
                  <a:srgbClr val="3F3F3F"/>
                </a:solidFill>
                <a:latin typeface="Palatino"/>
                <a:ea typeface="Palatino"/>
                <a:cs typeface="Palatino"/>
                <a:sym typeface="Palatino"/>
              </a:rPr>
              <a:t>family sitcoms</a:t>
            </a:r>
            <a:r>
              <a:rPr lang="fr-FR" sz="1800">
                <a:solidFill>
                  <a:srgbClr val="3F3F3F"/>
                </a:solidFill>
                <a:latin typeface="Palatino"/>
                <a:ea typeface="Palatino"/>
                <a:cs typeface="Palatino"/>
                <a:sym typeface="Palatino"/>
              </a:rPr>
              <a:t>, and </a:t>
            </a:r>
            <a:r>
              <a:rPr lang="fr-FR" sz="1800" b="1">
                <a:solidFill>
                  <a:srgbClr val="3F3F3F"/>
                </a:solidFill>
                <a:latin typeface="Palatino"/>
                <a:ea typeface="Palatino"/>
                <a:cs typeface="Palatino"/>
                <a:sym typeface="Palatino"/>
              </a:rPr>
              <a:t>police procedurals</a:t>
            </a:r>
            <a:r>
              <a:rPr lang="fr-FR" sz="1800">
                <a:solidFill>
                  <a:srgbClr val="3F3F3F"/>
                </a:solidFill>
                <a:latin typeface="Palatino"/>
                <a:ea typeface="Palatino"/>
                <a:cs typeface="Palatino"/>
                <a:sym typeface="Palatino"/>
              </a:rPr>
              <a:t>.</a:t>
            </a:r>
            <a:endParaRPr/>
          </a:p>
          <a:p>
            <a:pPr marL="0" marR="0" lvl="0" indent="0" algn="just" rtl="0">
              <a:spcBef>
                <a:spcPts val="0"/>
              </a:spcBef>
              <a:spcAft>
                <a:spcPts val="0"/>
              </a:spcAft>
              <a:buNone/>
            </a:pPr>
            <a:endParaRPr sz="1800">
              <a:solidFill>
                <a:srgbClr val="3F3F3F"/>
              </a:solidFill>
              <a:latin typeface="Palatino"/>
              <a:ea typeface="Palatino"/>
              <a:cs typeface="Palatino"/>
              <a:sym typeface="Palatino"/>
            </a:endParaRPr>
          </a:p>
        </p:txBody>
      </p:sp>
      <p:sp>
        <p:nvSpPr>
          <p:cNvPr id="249" name="Google Shape;249;p12"/>
          <p:cNvSpPr txBox="1"/>
          <p:nvPr/>
        </p:nvSpPr>
        <p:spPr>
          <a:xfrm>
            <a:off x="362356" y="103070"/>
            <a:ext cx="8424290"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2800" b="1">
                <a:solidFill>
                  <a:srgbClr val="3F3F3F"/>
                </a:solidFill>
                <a:latin typeface="Calibri"/>
                <a:ea typeface="Calibri"/>
                <a:cs typeface="Calibri"/>
                <a:sym typeface="Calibri"/>
              </a:rPr>
              <a:t>Network Era of U.S. Television</a:t>
            </a:r>
            <a:endParaRPr/>
          </a:p>
        </p:txBody>
      </p:sp>
      <p:pic>
        <p:nvPicPr>
          <p:cNvPr id="250" name="Google Shape;250;p12"/>
          <p:cNvPicPr preferRelativeResize="0"/>
          <p:nvPr/>
        </p:nvPicPr>
        <p:blipFill rotWithShape="1">
          <a:blip r:embed="rId4">
            <a:alphaModFix/>
          </a:blip>
          <a:srcRect/>
          <a:stretch/>
        </p:blipFill>
        <p:spPr>
          <a:xfrm>
            <a:off x="6885778" y="1590387"/>
            <a:ext cx="4425431" cy="3170458"/>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pic>
        <p:nvPicPr>
          <p:cNvPr id="255" name="Google Shape;255;p13"/>
          <p:cNvPicPr preferRelativeResize="0"/>
          <p:nvPr/>
        </p:nvPicPr>
        <p:blipFill rotWithShape="1">
          <a:blip r:embed="rId3">
            <a:alphaModFix/>
          </a:blip>
          <a:srcRect/>
          <a:stretch/>
        </p:blipFill>
        <p:spPr>
          <a:xfrm>
            <a:off x="6885778" y="1383442"/>
            <a:ext cx="4438430" cy="3584347"/>
          </a:xfrm>
          <a:prstGeom prst="rect">
            <a:avLst/>
          </a:prstGeom>
          <a:noFill/>
          <a:ln>
            <a:noFill/>
          </a:ln>
        </p:spPr>
      </p:pic>
      <p:pic>
        <p:nvPicPr>
          <p:cNvPr id="256" name="Google Shape;256;p13"/>
          <p:cNvPicPr preferRelativeResize="0"/>
          <p:nvPr/>
        </p:nvPicPr>
        <p:blipFill rotWithShape="1">
          <a:blip r:embed="rId4">
            <a:alphaModFix/>
          </a:blip>
          <a:srcRect/>
          <a:stretch/>
        </p:blipFill>
        <p:spPr>
          <a:xfrm>
            <a:off x="11311209" y="6498187"/>
            <a:ext cx="791704" cy="276999"/>
          </a:xfrm>
          <a:prstGeom prst="rect">
            <a:avLst/>
          </a:prstGeom>
          <a:noFill/>
          <a:ln>
            <a:noFill/>
          </a:ln>
        </p:spPr>
      </p:pic>
      <p:sp>
        <p:nvSpPr>
          <p:cNvPr id="257" name="Google Shape;257;p13"/>
          <p:cNvSpPr txBox="1"/>
          <p:nvPr/>
        </p:nvSpPr>
        <p:spPr>
          <a:xfrm>
            <a:off x="89087" y="6498187"/>
            <a:ext cx="4661587"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200">
                <a:solidFill>
                  <a:srgbClr val="595959"/>
                </a:solidFill>
                <a:latin typeface="Courier"/>
                <a:ea typeface="Courier"/>
                <a:cs typeface="Courier"/>
                <a:sym typeface="Courier"/>
              </a:rPr>
              <a:t>01 – Six TV Families | </a:t>
            </a:r>
            <a:r>
              <a:rPr lang="fr-FR" sz="1200" b="1">
                <a:solidFill>
                  <a:srgbClr val="595959"/>
                </a:solidFill>
                <a:latin typeface="Courier"/>
                <a:ea typeface="Courier"/>
                <a:cs typeface="Courier"/>
                <a:sym typeface="Courier"/>
              </a:rPr>
              <a:t>Background</a:t>
            </a:r>
            <a:endParaRPr sz="1200">
              <a:solidFill>
                <a:srgbClr val="595959"/>
              </a:solidFill>
              <a:latin typeface="Courier"/>
              <a:ea typeface="Courier"/>
              <a:cs typeface="Courier"/>
              <a:sym typeface="Courier"/>
            </a:endParaRPr>
          </a:p>
        </p:txBody>
      </p:sp>
      <p:sp>
        <p:nvSpPr>
          <p:cNvPr id="258" name="Google Shape;258;p13"/>
          <p:cNvSpPr txBox="1"/>
          <p:nvPr/>
        </p:nvSpPr>
        <p:spPr>
          <a:xfrm>
            <a:off x="601830" y="803005"/>
            <a:ext cx="5252434" cy="5355312"/>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fr-FR" sz="1800">
                <a:solidFill>
                  <a:srgbClr val="3F3F3F"/>
                </a:solidFill>
                <a:latin typeface="Palatino"/>
                <a:ea typeface="Palatino"/>
                <a:cs typeface="Palatino"/>
                <a:sym typeface="Palatino"/>
              </a:rPr>
              <a:t>The Network Era refers to the period from the late-1950s through the mid-1980s during which the majority of households owned a television set but programming was dominated by three networks: </a:t>
            </a:r>
            <a:r>
              <a:rPr lang="fr-FR" sz="1800" b="1">
                <a:solidFill>
                  <a:srgbClr val="3F3F3F"/>
                </a:solidFill>
                <a:latin typeface="Palatino"/>
                <a:ea typeface="Palatino"/>
                <a:cs typeface="Palatino"/>
                <a:sym typeface="Palatino"/>
              </a:rPr>
              <a:t>ABC</a:t>
            </a:r>
            <a:r>
              <a:rPr lang="fr-FR" sz="1800">
                <a:solidFill>
                  <a:srgbClr val="3F3F3F"/>
                </a:solidFill>
                <a:latin typeface="Palatino"/>
                <a:ea typeface="Palatino"/>
                <a:cs typeface="Palatino"/>
                <a:sym typeface="Palatino"/>
              </a:rPr>
              <a:t>, </a:t>
            </a:r>
            <a:r>
              <a:rPr lang="fr-FR" sz="1800" b="1">
                <a:solidFill>
                  <a:srgbClr val="3F3F3F"/>
                </a:solidFill>
                <a:latin typeface="Palatino"/>
                <a:ea typeface="Palatino"/>
                <a:cs typeface="Palatino"/>
                <a:sym typeface="Palatino"/>
              </a:rPr>
              <a:t>CBS</a:t>
            </a:r>
            <a:r>
              <a:rPr lang="fr-FR" sz="1800">
                <a:solidFill>
                  <a:srgbClr val="3F3F3F"/>
                </a:solidFill>
                <a:latin typeface="Palatino"/>
                <a:ea typeface="Palatino"/>
                <a:cs typeface="Palatino"/>
                <a:sym typeface="Palatino"/>
              </a:rPr>
              <a:t>, and </a:t>
            </a:r>
            <a:r>
              <a:rPr lang="fr-FR" sz="1800" b="1">
                <a:solidFill>
                  <a:srgbClr val="3F3F3F"/>
                </a:solidFill>
                <a:latin typeface="Palatino"/>
                <a:ea typeface="Palatino"/>
                <a:cs typeface="Palatino"/>
                <a:sym typeface="Palatino"/>
              </a:rPr>
              <a:t>NBC</a:t>
            </a:r>
            <a:r>
              <a:rPr lang="fr-FR" sz="1800">
                <a:solidFill>
                  <a:srgbClr val="3F3F3F"/>
                </a:solidFill>
                <a:latin typeface="Palatino"/>
                <a:ea typeface="Palatino"/>
                <a:cs typeface="Palatino"/>
                <a:sym typeface="Palatino"/>
              </a:rPr>
              <a:t>.</a:t>
            </a:r>
            <a:endParaRPr/>
          </a:p>
          <a:p>
            <a:pPr marL="0" marR="0" lvl="0" indent="0" algn="just" rtl="0">
              <a:spcBef>
                <a:spcPts val="0"/>
              </a:spcBef>
              <a:spcAft>
                <a:spcPts val="0"/>
              </a:spcAft>
              <a:buNone/>
            </a:pPr>
            <a:endParaRPr sz="1800">
              <a:solidFill>
                <a:srgbClr val="3F3F3F"/>
              </a:solidFill>
              <a:latin typeface="Palatino"/>
              <a:ea typeface="Palatino"/>
              <a:cs typeface="Palatino"/>
              <a:sym typeface="Palatino"/>
            </a:endParaRPr>
          </a:p>
          <a:p>
            <a:pPr marL="0" marR="0" lvl="0" indent="0" algn="just" rtl="0">
              <a:spcBef>
                <a:spcPts val="0"/>
              </a:spcBef>
              <a:spcAft>
                <a:spcPts val="0"/>
              </a:spcAft>
              <a:buNone/>
            </a:pPr>
            <a:r>
              <a:rPr lang="fr-FR" sz="1800">
                <a:solidFill>
                  <a:srgbClr val="3F3F3F"/>
                </a:solidFill>
                <a:latin typeface="Palatino"/>
                <a:ea typeface="Palatino"/>
                <a:cs typeface="Palatino"/>
                <a:sym typeface="Palatino"/>
              </a:rPr>
              <a:t>Marked the end of the Golden Age of television and its more experimental shows. These were replaced by content designed to attract the largest number of viewers and be of interest across ages and demographics. These included </a:t>
            </a:r>
            <a:r>
              <a:rPr lang="fr-FR" sz="1800" b="1">
                <a:solidFill>
                  <a:srgbClr val="3F3F3F"/>
                </a:solidFill>
                <a:latin typeface="Palatino"/>
                <a:ea typeface="Palatino"/>
                <a:cs typeface="Palatino"/>
                <a:sym typeface="Palatino"/>
              </a:rPr>
              <a:t>game shows</a:t>
            </a:r>
            <a:r>
              <a:rPr lang="fr-FR" sz="1800">
                <a:solidFill>
                  <a:srgbClr val="3F3F3F"/>
                </a:solidFill>
                <a:latin typeface="Palatino"/>
                <a:ea typeface="Palatino"/>
                <a:cs typeface="Palatino"/>
                <a:sym typeface="Palatino"/>
              </a:rPr>
              <a:t>, </a:t>
            </a:r>
            <a:r>
              <a:rPr lang="fr-FR" sz="1800" b="1">
                <a:solidFill>
                  <a:srgbClr val="3F3F3F"/>
                </a:solidFill>
                <a:latin typeface="Palatino"/>
                <a:ea typeface="Palatino"/>
                <a:cs typeface="Palatino"/>
                <a:sym typeface="Palatino"/>
              </a:rPr>
              <a:t>family sitcoms</a:t>
            </a:r>
            <a:r>
              <a:rPr lang="fr-FR" sz="1800">
                <a:solidFill>
                  <a:srgbClr val="3F3F3F"/>
                </a:solidFill>
                <a:latin typeface="Palatino"/>
                <a:ea typeface="Palatino"/>
                <a:cs typeface="Palatino"/>
                <a:sym typeface="Palatino"/>
              </a:rPr>
              <a:t>, and </a:t>
            </a:r>
            <a:r>
              <a:rPr lang="fr-FR" sz="1800" b="1">
                <a:solidFill>
                  <a:srgbClr val="3F3F3F"/>
                </a:solidFill>
                <a:latin typeface="Palatino"/>
                <a:ea typeface="Palatino"/>
                <a:cs typeface="Palatino"/>
                <a:sym typeface="Palatino"/>
              </a:rPr>
              <a:t>police procedurals</a:t>
            </a:r>
            <a:r>
              <a:rPr lang="fr-FR" sz="1800">
                <a:solidFill>
                  <a:srgbClr val="3F3F3F"/>
                </a:solidFill>
                <a:latin typeface="Palatino"/>
                <a:ea typeface="Palatino"/>
                <a:cs typeface="Palatino"/>
                <a:sym typeface="Palatino"/>
              </a:rPr>
              <a:t>.</a:t>
            </a:r>
            <a:endParaRPr/>
          </a:p>
          <a:p>
            <a:pPr marL="0" marR="0" lvl="0" indent="0" algn="just" rtl="0">
              <a:spcBef>
                <a:spcPts val="0"/>
              </a:spcBef>
              <a:spcAft>
                <a:spcPts val="0"/>
              </a:spcAft>
              <a:buNone/>
            </a:pPr>
            <a:endParaRPr sz="1800">
              <a:solidFill>
                <a:srgbClr val="3F3F3F"/>
              </a:solidFill>
              <a:latin typeface="Palatino"/>
              <a:ea typeface="Palatino"/>
              <a:cs typeface="Palatino"/>
              <a:sym typeface="Palatino"/>
            </a:endParaRPr>
          </a:p>
          <a:p>
            <a:pPr marL="0" marR="0" lvl="0" indent="0" algn="just" rtl="0">
              <a:spcBef>
                <a:spcPts val="0"/>
              </a:spcBef>
              <a:spcAft>
                <a:spcPts val="0"/>
              </a:spcAft>
              <a:buNone/>
            </a:pPr>
            <a:r>
              <a:rPr lang="fr-FR" sz="1800">
                <a:solidFill>
                  <a:srgbClr val="3F3F3F"/>
                </a:solidFill>
                <a:latin typeface="Palatino"/>
                <a:ea typeface="Palatino"/>
                <a:cs typeface="Palatino"/>
                <a:sym typeface="Palatino"/>
              </a:rPr>
              <a:t>One theory of the Network-Era content, particularly in its earliest years, is what NBC’s Paul Klein called the </a:t>
            </a:r>
            <a:r>
              <a:rPr lang="fr-FR" sz="1800" i="1">
                <a:solidFill>
                  <a:srgbClr val="3F3F3F"/>
                </a:solidFill>
                <a:latin typeface="Palatino"/>
                <a:ea typeface="Palatino"/>
                <a:cs typeface="Palatino"/>
                <a:sym typeface="Palatino"/>
              </a:rPr>
              <a:t>least objectionable program. </a:t>
            </a:r>
            <a:r>
              <a:rPr lang="fr-FR" sz="1800">
                <a:solidFill>
                  <a:srgbClr val="3F3F3F"/>
                </a:solidFill>
                <a:latin typeface="Palatino"/>
                <a:ea typeface="Palatino"/>
                <a:cs typeface="Palatino"/>
                <a:sym typeface="Palatino"/>
              </a:rPr>
              <a:t>This mindset had a large impact on the programming decisions by executives from all three networks.</a:t>
            </a:r>
            <a:endParaRPr/>
          </a:p>
        </p:txBody>
      </p:sp>
      <p:sp>
        <p:nvSpPr>
          <p:cNvPr id="259" name="Google Shape;259;p13"/>
          <p:cNvSpPr txBox="1"/>
          <p:nvPr/>
        </p:nvSpPr>
        <p:spPr>
          <a:xfrm>
            <a:off x="362356" y="103070"/>
            <a:ext cx="8424290"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2800" b="1">
                <a:solidFill>
                  <a:srgbClr val="3F3F3F"/>
                </a:solidFill>
                <a:latin typeface="Calibri"/>
                <a:ea typeface="Calibri"/>
                <a:cs typeface="Calibri"/>
                <a:sym typeface="Calibri"/>
              </a:rPr>
              <a:t>Network Era of U.S. Television</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pic>
        <p:nvPicPr>
          <p:cNvPr id="264" name="Google Shape;264;p14"/>
          <p:cNvPicPr preferRelativeResize="0"/>
          <p:nvPr/>
        </p:nvPicPr>
        <p:blipFill rotWithShape="1">
          <a:blip r:embed="rId3">
            <a:alphaModFix/>
          </a:blip>
          <a:srcRect/>
          <a:stretch/>
        </p:blipFill>
        <p:spPr>
          <a:xfrm>
            <a:off x="7450683" y="364680"/>
            <a:ext cx="3288066" cy="5557295"/>
          </a:xfrm>
          <a:prstGeom prst="rect">
            <a:avLst/>
          </a:prstGeom>
          <a:noFill/>
          <a:ln>
            <a:noFill/>
          </a:ln>
        </p:spPr>
      </p:pic>
      <p:pic>
        <p:nvPicPr>
          <p:cNvPr id="265" name="Google Shape;265;p14"/>
          <p:cNvPicPr preferRelativeResize="0"/>
          <p:nvPr/>
        </p:nvPicPr>
        <p:blipFill rotWithShape="1">
          <a:blip r:embed="rId4">
            <a:alphaModFix/>
          </a:blip>
          <a:srcRect/>
          <a:stretch/>
        </p:blipFill>
        <p:spPr>
          <a:xfrm>
            <a:off x="11311209" y="6498187"/>
            <a:ext cx="791704" cy="276999"/>
          </a:xfrm>
          <a:prstGeom prst="rect">
            <a:avLst/>
          </a:prstGeom>
          <a:noFill/>
          <a:ln>
            <a:noFill/>
          </a:ln>
        </p:spPr>
      </p:pic>
      <p:sp>
        <p:nvSpPr>
          <p:cNvPr id="266" name="Google Shape;266;p14"/>
          <p:cNvSpPr txBox="1"/>
          <p:nvPr/>
        </p:nvSpPr>
        <p:spPr>
          <a:xfrm>
            <a:off x="89087" y="6498187"/>
            <a:ext cx="4661587"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200">
                <a:solidFill>
                  <a:srgbClr val="595959"/>
                </a:solidFill>
                <a:latin typeface="Courier"/>
                <a:ea typeface="Courier"/>
                <a:cs typeface="Courier"/>
                <a:sym typeface="Courier"/>
              </a:rPr>
              <a:t>01 – Six TV Families | </a:t>
            </a:r>
            <a:r>
              <a:rPr lang="fr-FR" sz="1200" b="1">
                <a:solidFill>
                  <a:srgbClr val="595959"/>
                </a:solidFill>
                <a:latin typeface="Courier"/>
                <a:ea typeface="Courier"/>
                <a:cs typeface="Courier"/>
                <a:sym typeface="Courier"/>
              </a:rPr>
              <a:t>Background</a:t>
            </a:r>
            <a:endParaRPr sz="1200">
              <a:solidFill>
                <a:srgbClr val="595959"/>
              </a:solidFill>
              <a:latin typeface="Courier"/>
              <a:ea typeface="Courier"/>
              <a:cs typeface="Courier"/>
              <a:sym typeface="Courier"/>
            </a:endParaRPr>
          </a:p>
        </p:txBody>
      </p:sp>
      <p:sp>
        <p:nvSpPr>
          <p:cNvPr id="267" name="Google Shape;267;p14"/>
          <p:cNvSpPr txBox="1"/>
          <p:nvPr/>
        </p:nvSpPr>
        <p:spPr>
          <a:xfrm>
            <a:off x="601830" y="803005"/>
            <a:ext cx="5252434" cy="1200329"/>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fr-FR" sz="1800">
                <a:solidFill>
                  <a:srgbClr val="3F3F3F"/>
                </a:solidFill>
                <a:latin typeface="Palatino"/>
                <a:ea typeface="Palatino"/>
                <a:cs typeface="Palatino"/>
                <a:sym typeface="Palatino"/>
              </a:rPr>
              <a:t>There is a vast body of research concerning the influence of television on </a:t>
            </a:r>
            <a:r>
              <a:rPr lang="fr-FR" sz="1800" b="1">
                <a:solidFill>
                  <a:srgbClr val="3F3F3F"/>
                </a:solidFill>
                <a:latin typeface="Palatino"/>
                <a:ea typeface="Palatino"/>
                <a:cs typeface="Palatino"/>
                <a:sym typeface="Palatino"/>
              </a:rPr>
              <a:t>political</a:t>
            </a:r>
            <a:r>
              <a:rPr lang="fr-FR" sz="1800">
                <a:solidFill>
                  <a:srgbClr val="3F3F3F"/>
                </a:solidFill>
                <a:latin typeface="Palatino"/>
                <a:ea typeface="Palatino"/>
                <a:cs typeface="Palatino"/>
                <a:sym typeface="Palatino"/>
              </a:rPr>
              <a:t>, </a:t>
            </a:r>
            <a:r>
              <a:rPr lang="fr-FR" sz="1800" b="1">
                <a:solidFill>
                  <a:srgbClr val="3F3F3F"/>
                </a:solidFill>
                <a:latin typeface="Palatino"/>
                <a:ea typeface="Palatino"/>
                <a:cs typeface="Palatino"/>
                <a:sym typeface="Palatino"/>
              </a:rPr>
              <a:t>social</a:t>
            </a:r>
            <a:r>
              <a:rPr lang="fr-FR" sz="1800">
                <a:solidFill>
                  <a:srgbClr val="3F3F3F"/>
                </a:solidFill>
                <a:latin typeface="Palatino"/>
                <a:ea typeface="Palatino"/>
                <a:cs typeface="Palatino"/>
                <a:sym typeface="Palatino"/>
              </a:rPr>
              <a:t>, and </a:t>
            </a:r>
            <a:r>
              <a:rPr lang="fr-FR" sz="1800" b="1">
                <a:solidFill>
                  <a:srgbClr val="3F3F3F"/>
                </a:solidFill>
                <a:latin typeface="Palatino"/>
                <a:ea typeface="Palatino"/>
                <a:cs typeface="Palatino"/>
                <a:sym typeface="Palatino"/>
              </a:rPr>
              <a:t>cultural</a:t>
            </a:r>
            <a:r>
              <a:rPr lang="fr-FR" sz="1800">
                <a:solidFill>
                  <a:srgbClr val="3F3F3F"/>
                </a:solidFill>
                <a:latin typeface="Palatino"/>
                <a:ea typeface="Palatino"/>
                <a:cs typeface="Palatino"/>
                <a:sym typeface="Palatino"/>
              </a:rPr>
              <a:t> life in the United States throughout the Network Era (i.e., McLuhan, Spiegl, Lotz).</a:t>
            </a:r>
            <a:endParaRPr/>
          </a:p>
        </p:txBody>
      </p:sp>
      <p:sp>
        <p:nvSpPr>
          <p:cNvPr id="268" name="Google Shape;268;p14"/>
          <p:cNvSpPr txBox="1"/>
          <p:nvPr/>
        </p:nvSpPr>
        <p:spPr>
          <a:xfrm>
            <a:off x="362356" y="103070"/>
            <a:ext cx="8424290"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2800" b="1">
                <a:solidFill>
                  <a:srgbClr val="3F3F3F"/>
                </a:solidFill>
                <a:latin typeface="Calibri"/>
                <a:ea typeface="Calibri"/>
                <a:cs typeface="Calibri"/>
                <a:sym typeface="Calibri"/>
              </a:rPr>
              <a:t>Network Era: Scholarship</a:t>
            </a:r>
            <a:endParaRPr/>
          </a:p>
        </p:txBody>
      </p:sp>
      <p:sp>
        <p:nvSpPr>
          <p:cNvPr id="269" name="Google Shape;269;p14"/>
          <p:cNvSpPr txBox="1"/>
          <p:nvPr/>
        </p:nvSpPr>
        <p:spPr>
          <a:xfrm>
            <a:off x="7685687" y="5929669"/>
            <a:ext cx="2818058" cy="25391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1050">
                <a:solidFill>
                  <a:srgbClr val="7F7F7F"/>
                </a:solidFill>
                <a:latin typeface="Palatino"/>
                <a:ea typeface="Palatino"/>
                <a:cs typeface="Palatino"/>
                <a:sym typeface="Palatino"/>
              </a:rPr>
              <a:t>Marshall McLuhan (1967)</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pic>
        <p:nvPicPr>
          <p:cNvPr id="274" name="Google Shape;274;p15"/>
          <p:cNvPicPr preferRelativeResize="0"/>
          <p:nvPr/>
        </p:nvPicPr>
        <p:blipFill rotWithShape="1">
          <a:blip r:embed="rId3">
            <a:alphaModFix/>
          </a:blip>
          <a:srcRect/>
          <a:stretch/>
        </p:blipFill>
        <p:spPr>
          <a:xfrm>
            <a:off x="11311209" y="6498187"/>
            <a:ext cx="791704" cy="276999"/>
          </a:xfrm>
          <a:prstGeom prst="rect">
            <a:avLst/>
          </a:prstGeom>
          <a:noFill/>
          <a:ln>
            <a:noFill/>
          </a:ln>
        </p:spPr>
      </p:pic>
      <p:sp>
        <p:nvSpPr>
          <p:cNvPr id="275" name="Google Shape;275;p15"/>
          <p:cNvSpPr txBox="1"/>
          <p:nvPr/>
        </p:nvSpPr>
        <p:spPr>
          <a:xfrm>
            <a:off x="89087" y="6498187"/>
            <a:ext cx="4661587"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200">
                <a:solidFill>
                  <a:srgbClr val="595959"/>
                </a:solidFill>
                <a:latin typeface="Courier"/>
                <a:ea typeface="Courier"/>
                <a:cs typeface="Courier"/>
                <a:sym typeface="Courier"/>
              </a:rPr>
              <a:t>01 – Six TV Families | </a:t>
            </a:r>
            <a:r>
              <a:rPr lang="fr-FR" sz="1200" b="1">
                <a:solidFill>
                  <a:srgbClr val="595959"/>
                </a:solidFill>
                <a:latin typeface="Courier"/>
                <a:ea typeface="Courier"/>
                <a:cs typeface="Courier"/>
                <a:sym typeface="Courier"/>
              </a:rPr>
              <a:t>Background</a:t>
            </a:r>
            <a:endParaRPr sz="1200">
              <a:solidFill>
                <a:srgbClr val="595959"/>
              </a:solidFill>
              <a:latin typeface="Courier"/>
              <a:ea typeface="Courier"/>
              <a:cs typeface="Courier"/>
              <a:sym typeface="Courier"/>
            </a:endParaRPr>
          </a:p>
        </p:txBody>
      </p:sp>
      <p:sp>
        <p:nvSpPr>
          <p:cNvPr id="276" name="Google Shape;276;p15"/>
          <p:cNvSpPr txBox="1"/>
          <p:nvPr/>
        </p:nvSpPr>
        <p:spPr>
          <a:xfrm>
            <a:off x="601830" y="803005"/>
            <a:ext cx="5252434" cy="2862322"/>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fr-FR" sz="1800">
                <a:solidFill>
                  <a:srgbClr val="3F3F3F"/>
                </a:solidFill>
                <a:latin typeface="Palatino"/>
                <a:ea typeface="Palatino"/>
                <a:cs typeface="Palatino"/>
                <a:sym typeface="Palatino"/>
              </a:rPr>
              <a:t>There is a vast body of research concerning the influence of television on </a:t>
            </a:r>
            <a:r>
              <a:rPr lang="fr-FR" sz="1800" b="1">
                <a:solidFill>
                  <a:srgbClr val="3F3F3F"/>
                </a:solidFill>
                <a:latin typeface="Palatino"/>
                <a:ea typeface="Palatino"/>
                <a:cs typeface="Palatino"/>
                <a:sym typeface="Palatino"/>
              </a:rPr>
              <a:t>political</a:t>
            </a:r>
            <a:r>
              <a:rPr lang="fr-FR" sz="1800">
                <a:solidFill>
                  <a:srgbClr val="3F3F3F"/>
                </a:solidFill>
                <a:latin typeface="Palatino"/>
                <a:ea typeface="Palatino"/>
                <a:cs typeface="Palatino"/>
                <a:sym typeface="Palatino"/>
              </a:rPr>
              <a:t>, </a:t>
            </a:r>
            <a:r>
              <a:rPr lang="fr-FR" sz="1800" b="1">
                <a:solidFill>
                  <a:srgbClr val="3F3F3F"/>
                </a:solidFill>
                <a:latin typeface="Palatino"/>
                <a:ea typeface="Palatino"/>
                <a:cs typeface="Palatino"/>
                <a:sym typeface="Palatino"/>
              </a:rPr>
              <a:t>social</a:t>
            </a:r>
            <a:r>
              <a:rPr lang="fr-FR" sz="1800">
                <a:solidFill>
                  <a:srgbClr val="3F3F3F"/>
                </a:solidFill>
                <a:latin typeface="Palatino"/>
                <a:ea typeface="Palatino"/>
                <a:cs typeface="Palatino"/>
                <a:sym typeface="Palatino"/>
              </a:rPr>
              <a:t>, and </a:t>
            </a:r>
            <a:r>
              <a:rPr lang="fr-FR" sz="1800" b="1">
                <a:solidFill>
                  <a:srgbClr val="3F3F3F"/>
                </a:solidFill>
                <a:latin typeface="Palatino"/>
                <a:ea typeface="Palatino"/>
                <a:cs typeface="Palatino"/>
                <a:sym typeface="Palatino"/>
              </a:rPr>
              <a:t>cultural</a:t>
            </a:r>
            <a:r>
              <a:rPr lang="fr-FR" sz="1800">
                <a:solidFill>
                  <a:srgbClr val="3F3F3F"/>
                </a:solidFill>
                <a:latin typeface="Palatino"/>
                <a:ea typeface="Palatino"/>
                <a:cs typeface="Palatino"/>
                <a:sym typeface="Palatino"/>
              </a:rPr>
              <a:t> life in the United States throughout the Network Era (i.e., McLuhan, Spiegl, Lotz).</a:t>
            </a:r>
            <a:endParaRPr/>
          </a:p>
          <a:p>
            <a:pPr marL="0" marR="0" lvl="0" indent="0" algn="just" rtl="0">
              <a:spcBef>
                <a:spcPts val="0"/>
              </a:spcBef>
              <a:spcAft>
                <a:spcPts val="0"/>
              </a:spcAft>
              <a:buNone/>
            </a:pPr>
            <a:endParaRPr sz="1800">
              <a:solidFill>
                <a:srgbClr val="3F3F3F"/>
              </a:solidFill>
              <a:latin typeface="Palatino"/>
              <a:ea typeface="Palatino"/>
              <a:cs typeface="Palatino"/>
              <a:sym typeface="Palatino"/>
            </a:endParaRPr>
          </a:p>
          <a:p>
            <a:pPr marL="0" marR="0" lvl="0" indent="0" algn="just" rtl="0">
              <a:spcBef>
                <a:spcPts val="0"/>
              </a:spcBef>
              <a:spcAft>
                <a:spcPts val="0"/>
              </a:spcAft>
              <a:buNone/>
            </a:pPr>
            <a:r>
              <a:rPr lang="fr-FR" sz="1800">
                <a:solidFill>
                  <a:srgbClr val="3F3F3F"/>
                </a:solidFill>
                <a:latin typeface="Palatino"/>
                <a:ea typeface="Palatino"/>
                <a:cs typeface="Palatino"/>
                <a:sym typeface="Palatino"/>
              </a:rPr>
              <a:t>Can point to numerous series and episodes that made specific contributions to the national discourse surrounding issues such as </a:t>
            </a:r>
            <a:r>
              <a:rPr lang="fr-FR" sz="1800" b="1">
                <a:solidFill>
                  <a:srgbClr val="3F3F3F"/>
                </a:solidFill>
                <a:latin typeface="Palatino"/>
                <a:ea typeface="Palatino"/>
                <a:cs typeface="Palatino"/>
                <a:sym typeface="Palatino"/>
              </a:rPr>
              <a:t>second-wave feminism</a:t>
            </a:r>
            <a:r>
              <a:rPr lang="fr-FR" sz="1800">
                <a:solidFill>
                  <a:srgbClr val="3F3F3F"/>
                </a:solidFill>
                <a:latin typeface="Palatino"/>
                <a:ea typeface="Palatino"/>
                <a:cs typeface="Palatino"/>
                <a:sym typeface="Palatino"/>
              </a:rPr>
              <a:t>, the </a:t>
            </a:r>
            <a:r>
              <a:rPr lang="fr-FR" sz="1800" b="1">
                <a:solidFill>
                  <a:srgbClr val="3F3F3F"/>
                </a:solidFill>
                <a:latin typeface="Palatino"/>
                <a:ea typeface="Palatino"/>
                <a:cs typeface="Palatino"/>
                <a:sym typeface="Palatino"/>
              </a:rPr>
              <a:t>civil right’s movement</a:t>
            </a:r>
            <a:r>
              <a:rPr lang="fr-FR" sz="1800">
                <a:solidFill>
                  <a:srgbClr val="3F3F3F"/>
                </a:solidFill>
                <a:latin typeface="Palatino"/>
                <a:ea typeface="Palatino"/>
                <a:cs typeface="Palatino"/>
                <a:sym typeface="Palatino"/>
              </a:rPr>
              <a:t>, and growing </a:t>
            </a:r>
            <a:r>
              <a:rPr lang="fr-FR" sz="1800" b="1">
                <a:solidFill>
                  <a:srgbClr val="3F3F3F"/>
                </a:solidFill>
                <a:latin typeface="Palatino"/>
                <a:ea typeface="Palatino"/>
                <a:cs typeface="Palatino"/>
                <a:sym typeface="Palatino"/>
              </a:rPr>
              <a:t>urban-rural divide</a:t>
            </a:r>
            <a:r>
              <a:rPr lang="fr-FR" sz="1800">
                <a:solidFill>
                  <a:srgbClr val="3F3F3F"/>
                </a:solidFill>
                <a:latin typeface="Palatino"/>
                <a:ea typeface="Palatino"/>
                <a:cs typeface="Palatino"/>
                <a:sym typeface="Palatino"/>
              </a:rPr>
              <a:t>.</a:t>
            </a:r>
            <a:endParaRPr/>
          </a:p>
        </p:txBody>
      </p:sp>
      <p:sp>
        <p:nvSpPr>
          <p:cNvPr id="277" name="Google Shape;277;p15"/>
          <p:cNvSpPr txBox="1"/>
          <p:nvPr/>
        </p:nvSpPr>
        <p:spPr>
          <a:xfrm>
            <a:off x="362356" y="103070"/>
            <a:ext cx="8424290"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2800" b="1">
                <a:solidFill>
                  <a:srgbClr val="3F3F3F"/>
                </a:solidFill>
                <a:latin typeface="Calibri"/>
                <a:ea typeface="Calibri"/>
                <a:cs typeface="Calibri"/>
                <a:sym typeface="Calibri"/>
              </a:rPr>
              <a:t>Network Era: Scholarship</a:t>
            </a:r>
            <a:endParaRPr/>
          </a:p>
        </p:txBody>
      </p:sp>
      <p:sp>
        <p:nvSpPr>
          <p:cNvPr id="278" name="Google Shape;278;p15"/>
          <p:cNvSpPr txBox="1"/>
          <p:nvPr/>
        </p:nvSpPr>
        <p:spPr>
          <a:xfrm>
            <a:off x="7678789" y="3324170"/>
            <a:ext cx="2818058" cy="25391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1050">
                <a:solidFill>
                  <a:srgbClr val="7F7F7F"/>
                </a:solidFill>
                <a:latin typeface="Palatino"/>
                <a:ea typeface="Palatino"/>
                <a:cs typeface="Palatino"/>
                <a:sym typeface="Palatino"/>
              </a:rPr>
              <a:t>Cast of </a:t>
            </a:r>
            <a:r>
              <a:rPr lang="fr-FR" sz="1050" i="1">
                <a:solidFill>
                  <a:srgbClr val="7F7F7F"/>
                </a:solidFill>
                <a:latin typeface="Palatino"/>
                <a:ea typeface="Palatino"/>
                <a:cs typeface="Palatino"/>
                <a:sym typeface="Palatino"/>
              </a:rPr>
              <a:t>Amos 'n' Andy</a:t>
            </a:r>
            <a:r>
              <a:rPr lang="fr-FR" sz="1050">
                <a:solidFill>
                  <a:srgbClr val="7F7F7F"/>
                </a:solidFill>
                <a:latin typeface="Palatino"/>
                <a:ea typeface="Palatino"/>
                <a:cs typeface="Palatino"/>
                <a:sym typeface="Palatino"/>
              </a:rPr>
              <a:t> (1951-1953)</a:t>
            </a:r>
            <a:endParaRPr/>
          </a:p>
        </p:txBody>
      </p:sp>
      <p:pic>
        <p:nvPicPr>
          <p:cNvPr id="279" name="Google Shape;279;p15"/>
          <p:cNvPicPr preferRelativeResize="0"/>
          <p:nvPr/>
        </p:nvPicPr>
        <p:blipFill rotWithShape="1">
          <a:blip r:embed="rId4">
            <a:alphaModFix/>
          </a:blip>
          <a:srcRect l="9" r="-9" b="38975"/>
          <a:stretch/>
        </p:blipFill>
        <p:spPr>
          <a:xfrm>
            <a:off x="7443785" y="792059"/>
            <a:ext cx="3288066" cy="2517668"/>
          </a:xfrm>
          <a:prstGeom prst="rect">
            <a:avLst/>
          </a:prstGeom>
          <a:noFill/>
          <a:ln>
            <a:noFill/>
          </a:ln>
        </p:spPr>
      </p:pic>
      <p:pic>
        <p:nvPicPr>
          <p:cNvPr id="280" name="Google Shape;280;p15"/>
          <p:cNvPicPr preferRelativeResize="0"/>
          <p:nvPr/>
        </p:nvPicPr>
        <p:blipFill rotWithShape="1">
          <a:blip r:embed="rId5">
            <a:alphaModFix/>
          </a:blip>
          <a:srcRect/>
          <a:stretch/>
        </p:blipFill>
        <p:spPr>
          <a:xfrm>
            <a:off x="7457582" y="3922890"/>
            <a:ext cx="3274269" cy="1712596"/>
          </a:xfrm>
          <a:prstGeom prst="rect">
            <a:avLst/>
          </a:prstGeom>
          <a:noFill/>
          <a:ln>
            <a:noFill/>
          </a:ln>
        </p:spPr>
      </p:pic>
      <p:sp>
        <p:nvSpPr>
          <p:cNvPr id="281" name="Google Shape;281;p15"/>
          <p:cNvSpPr txBox="1"/>
          <p:nvPr/>
        </p:nvSpPr>
        <p:spPr>
          <a:xfrm>
            <a:off x="7685687" y="5666740"/>
            <a:ext cx="2818058" cy="25391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1050">
                <a:solidFill>
                  <a:srgbClr val="7F7F7F"/>
                </a:solidFill>
                <a:latin typeface="Palatino"/>
                <a:ea typeface="Palatino"/>
                <a:cs typeface="Palatino"/>
                <a:sym typeface="Palatino"/>
              </a:rPr>
              <a:t>Cast of </a:t>
            </a:r>
            <a:r>
              <a:rPr lang="fr-FR" sz="1050" i="1">
                <a:solidFill>
                  <a:srgbClr val="7F7F7F"/>
                </a:solidFill>
                <a:latin typeface="Palatino"/>
                <a:ea typeface="Palatino"/>
                <a:cs typeface="Palatino"/>
                <a:sym typeface="Palatino"/>
              </a:rPr>
              <a:t>Beverley Hillbillies </a:t>
            </a:r>
            <a:r>
              <a:rPr lang="fr-FR" sz="1050">
                <a:solidFill>
                  <a:srgbClr val="7F7F7F"/>
                </a:solidFill>
                <a:latin typeface="Palatino"/>
                <a:ea typeface="Palatino"/>
                <a:cs typeface="Palatino"/>
                <a:sym typeface="Palatino"/>
              </a:rPr>
              <a:t>(1962-1971)</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pic>
        <p:nvPicPr>
          <p:cNvPr id="286" name="Google Shape;286;p16"/>
          <p:cNvPicPr preferRelativeResize="0"/>
          <p:nvPr/>
        </p:nvPicPr>
        <p:blipFill rotWithShape="1">
          <a:blip r:embed="rId3">
            <a:alphaModFix/>
          </a:blip>
          <a:srcRect/>
          <a:stretch/>
        </p:blipFill>
        <p:spPr>
          <a:xfrm>
            <a:off x="7297359" y="540642"/>
            <a:ext cx="3753739" cy="5008077"/>
          </a:xfrm>
          <a:prstGeom prst="rect">
            <a:avLst/>
          </a:prstGeom>
          <a:noFill/>
          <a:ln>
            <a:noFill/>
          </a:ln>
        </p:spPr>
      </p:pic>
      <p:pic>
        <p:nvPicPr>
          <p:cNvPr id="287" name="Google Shape;287;p16"/>
          <p:cNvPicPr preferRelativeResize="0"/>
          <p:nvPr/>
        </p:nvPicPr>
        <p:blipFill rotWithShape="1">
          <a:blip r:embed="rId4">
            <a:alphaModFix/>
          </a:blip>
          <a:srcRect/>
          <a:stretch/>
        </p:blipFill>
        <p:spPr>
          <a:xfrm>
            <a:off x="11311209" y="6498187"/>
            <a:ext cx="791704" cy="276999"/>
          </a:xfrm>
          <a:prstGeom prst="rect">
            <a:avLst/>
          </a:prstGeom>
          <a:noFill/>
          <a:ln>
            <a:noFill/>
          </a:ln>
        </p:spPr>
      </p:pic>
      <p:sp>
        <p:nvSpPr>
          <p:cNvPr id="288" name="Google Shape;288;p16"/>
          <p:cNvSpPr txBox="1"/>
          <p:nvPr/>
        </p:nvSpPr>
        <p:spPr>
          <a:xfrm>
            <a:off x="89087" y="6498187"/>
            <a:ext cx="4661587"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200">
                <a:solidFill>
                  <a:srgbClr val="595959"/>
                </a:solidFill>
                <a:latin typeface="Courier"/>
                <a:ea typeface="Courier"/>
                <a:cs typeface="Courier"/>
                <a:sym typeface="Courier"/>
              </a:rPr>
              <a:t>01 – Six TV Families | </a:t>
            </a:r>
            <a:r>
              <a:rPr lang="fr-FR" sz="1200" b="1">
                <a:solidFill>
                  <a:srgbClr val="595959"/>
                </a:solidFill>
                <a:latin typeface="Courier"/>
                <a:ea typeface="Courier"/>
                <a:cs typeface="Courier"/>
                <a:sym typeface="Courier"/>
              </a:rPr>
              <a:t>Background</a:t>
            </a:r>
            <a:endParaRPr sz="1200">
              <a:solidFill>
                <a:srgbClr val="595959"/>
              </a:solidFill>
              <a:latin typeface="Courier"/>
              <a:ea typeface="Courier"/>
              <a:cs typeface="Courier"/>
              <a:sym typeface="Courier"/>
            </a:endParaRPr>
          </a:p>
        </p:txBody>
      </p:sp>
      <p:sp>
        <p:nvSpPr>
          <p:cNvPr id="289" name="Google Shape;289;p16"/>
          <p:cNvSpPr txBox="1"/>
          <p:nvPr/>
        </p:nvSpPr>
        <p:spPr>
          <a:xfrm>
            <a:off x="601830" y="803005"/>
            <a:ext cx="5252434" cy="4247317"/>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fr-FR" sz="1800">
                <a:solidFill>
                  <a:srgbClr val="3F3F3F"/>
                </a:solidFill>
                <a:latin typeface="Palatino"/>
                <a:ea typeface="Palatino"/>
                <a:cs typeface="Palatino"/>
                <a:sym typeface="Palatino"/>
              </a:rPr>
              <a:t>There is a vast body of research concerning the influence of television on </a:t>
            </a:r>
            <a:r>
              <a:rPr lang="fr-FR" sz="1800" b="1">
                <a:solidFill>
                  <a:srgbClr val="3F3F3F"/>
                </a:solidFill>
                <a:latin typeface="Palatino"/>
                <a:ea typeface="Palatino"/>
                <a:cs typeface="Palatino"/>
                <a:sym typeface="Palatino"/>
              </a:rPr>
              <a:t>political</a:t>
            </a:r>
            <a:r>
              <a:rPr lang="fr-FR" sz="1800">
                <a:solidFill>
                  <a:srgbClr val="3F3F3F"/>
                </a:solidFill>
                <a:latin typeface="Palatino"/>
                <a:ea typeface="Palatino"/>
                <a:cs typeface="Palatino"/>
                <a:sym typeface="Palatino"/>
              </a:rPr>
              <a:t>, </a:t>
            </a:r>
            <a:r>
              <a:rPr lang="fr-FR" sz="1800" b="1">
                <a:solidFill>
                  <a:srgbClr val="3F3F3F"/>
                </a:solidFill>
                <a:latin typeface="Palatino"/>
                <a:ea typeface="Palatino"/>
                <a:cs typeface="Palatino"/>
                <a:sym typeface="Palatino"/>
              </a:rPr>
              <a:t>social</a:t>
            </a:r>
            <a:r>
              <a:rPr lang="fr-FR" sz="1800">
                <a:solidFill>
                  <a:srgbClr val="3F3F3F"/>
                </a:solidFill>
                <a:latin typeface="Palatino"/>
                <a:ea typeface="Palatino"/>
                <a:cs typeface="Palatino"/>
                <a:sym typeface="Palatino"/>
              </a:rPr>
              <a:t>, and </a:t>
            </a:r>
            <a:r>
              <a:rPr lang="fr-FR" sz="1800" b="1">
                <a:solidFill>
                  <a:srgbClr val="3F3F3F"/>
                </a:solidFill>
                <a:latin typeface="Palatino"/>
                <a:ea typeface="Palatino"/>
                <a:cs typeface="Palatino"/>
                <a:sym typeface="Palatino"/>
              </a:rPr>
              <a:t>cultural</a:t>
            </a:r>
            <a:r>
              <a:rPr lang="fr-FR" sz="1800">
                <a:solidFill>
                  <a:srgbClr val="3F3F3F"/>
                </a:solidFill>
                <a:latin typeface="Palatino"/>
                <a:ea typeface="Palatino"/>
                <a:cs typeface="Palatino"/>
                <a:sym typeface="Palatino"/>
              </a:rPr>
              <a:t> life in the United States throughout the Network Era (i.e., McLuhan, Spiegl, Lotz).</a:t>
            </a:r>
            <a:endParaRPr/>
          </a:p>
          <a:p>
            <a:pPr marL="0" marR="0" lvl="0" indent="0" algn="just" rtl="0">
              <a:spcBef>
                <a:spcPts val="0"/>
              </a:spcBef>
              <a:spcAft>
                <a:spcPts val="0"/>
              </a:spcAft>
              <a:buNone/>
            </a:pPr>
            <a:endParaRPr sz="1800">
              <a:solidFill>
                <a:srgbClr val="3F3F3F"/>
              </a:solidFill>
              <a:latin typeface="Palatino"/>
              <a:ea typeface="Palatino"/>
              <a:cs typeface="Palatino"/>
              <a:sym typeface="Palatino"/>
            </a:endParaRPr>
          </a:p>
          <a:p>
            <a:pPr marL="0" marR="0" lvl="0" indent="0" algn="just" rtl="0">
              <a:spcBef>
                <a:spcPts val="0"/>
              </a:spcBef>
              <a:spcAft>
                <a:spcPts val="0"/>
              </a:spcAft>
              <a:buNone/>
            </a:pPr>
            <a:r>
              <a:rPr lang="fr-FR" sz="1800">
                <a:solidFill>
                  <a:srgbClr val="3F3F3F"/>
                </a:solidFill>
                <a:latin typeface="Palatino"/>
                <a:ea typeface="Palatino"/>
                <a:cs typeface="Palatino"/>
                <a:sym typeface="Palatino"/>
              </a:rPr>
              <a:t>Can point to numerous series and episodes that made specific contributions to the national discourse surrounding issues such as </a:t>
            </a:r>
            <a:r>
              <a:rPr lang="fr-FR" sz="1800" b="1">
                <a:solidFill>
                  <a:srgbClr val="3F3F3F"/>
                </a:solidFill>
                <a:latin typeface="Palatino"/>
                <a:ea typeface="Palatino"/>
                <a:cs typeface="Palatino"/>
                <a:sym typeface="Palatino"/>
              </a:rPr>
              <a:t>second-wave feminism</a:t>
            </a:r>
            <a:r>
              <a:rPr lang="fr-FR" sz="1800">
                <a:solidFill>
                  <a:srgbClr val="3F3F3F"/>
                </a:solidFill>
                <a:latin typeface="Palatino"/>
                <a:ea typeface="Palatino"/>
                <a:cs typeface="Palatino"/>
                <a:sym typeface="Palatino"/>
              </a:rPr>
              <a:t>, the </a:t>
            </a:r>
            <a:r>
              <a:rPr lang="fr-FR" sz="1800" b="1">
                <a:solidFill>
                  <a:srgbClr val="3F3F3F"/>
                </a:solidFill>
                <a:latin typeface="Palatino"/>
                <a:ea typeface="Palatino"/>
                <a:cs typeface="Palatino"/>
                <a:sym typeface="Palatino"/>
              </a:rPr>
              <a:t>civil right’s movement</a:t>
            </a:r>
            <a:r>
              <a:rPr lang="fr-FR" sz="1800">
                <a:solidFill>
                  <a:srgbClr val="3F3F3F"/>
                </a:solidFill>
                <a:latin typeface="Palatino"/>
                <a:ea typeface="Palatino"/>
                <a:cs typeface="Palatino"/>
                <a:sym typeface="Palatino"/>
              </a:rPr>
              <a:t>, and growing </a:t>
            </a:r>
            <a:r>
              <a:rPr lang="fr-FR" sz="1800" b="1">
                <a:solidFill>
                  <a:srgbClr val="3F3F3F"/>
                </a:solidFill>
                <a:latin typeface="Palatino"/>
                <a:ea typeface="Palatino"/>
                <a:cs typeface="Palatino"/>
                <a:sym typeface="Palatino"/>
              </a:rPr>
              <a:t>urban-rural divide</a:t>
            </a:r>
            <a:r>
              <a:rPr lang="fr-FR" sz="1800">
                <a:solidFill>
                  <a:srgbClr val="3F3F3F"/>
                </a:solidFill>
                <a:latin typeface="Palatino"/>
                <a:ea typeface="Palatino"/>
                <a:cs typeface="Palatino"/>
                <a:sym typeface="Palatino"/>
              </a:rPr>
              <a:t>.</a:t>
            </a:r>
            <a:endParaRPr/>
          </a:p>
          <a:p>
            <a:pPr marL="0" marR="0" lvl="0" indent="0" algn="just" rtl="0">
              <a:spcBef>
                <a:spcPts val="0"/>
              </a:spcBef>
              <a:spcAft>
                <a:spcPts val="0"/>
              </a:spcAft>
              <a:buNone/>
            </a:pPr>
            <a:endParaRPr sz="1800">
              <a:solidFill>
                <a:srgbClr val="3F3F3F"/>
              </a:solidFill>
              <a:latin typeface="Palatino"/>
              <a:ea typeface="Palatino"/>
              <a:cs typeface="Palatino"/>
              <a:sym typeface="Palatino"/>
            </a:endParaRPr>
          </a:p>
          <a:p>
            <a:pPr marL="0" marR="0" lvl="0" indent="0" algn="just" rtl="0">
              <a:spcBef>
                <a:spcPts val="0"/>
              </a:spcBef>
              <a:spcAft>
                <a:spcPts val="0"/>
              </a:spcAft>
              <a:buNone/>
            </a:pPr>
            <a:r>
              <a:rPr lang="fr-FR" sz="1800">
                <a:solidFill>
                  <a:srgbClr val="3F3F3F"/>
                </a:solidFill>
                <a:latin typeface="Palatino"/>
                <a:ea typeface="Palatino"/>
                <a:cs typeface="Palatino"/>
                <a:sym typeface="Palatino"/>
              </a:rPr>
              <a:t>Prior scholarship has focused primarily on evidence drawn from </a:t>
            </a:r>
            <a:r>
              <a:rPr lang="fr-FR" sz="1800" b="1">
                <a:solidFill>
                  <a:srgbClr val="3F3F3F"/>
                </a:solidFill>
                <a:latin typeface="Palatino"/>
                <a:ea typeface="Palatino"/>
                <a:cs typeface="Palatino"/>
                <a:sym typeface="Palatino"/>
              </a:rPr>
              <a:t>archival studio records</a:t>
            </a:r>
            <a:r>
              <a:rPr lang="fr-FR" sz="1800">
                <a:solidFill>
                  <a:srgbClr val="3F3F3F"/>
                </a:solidFill>
                <a:latin typeface="Palatino"/>
                <a:ea typeface="Palatino"/>
                <a:cs typeface="Palatino"/>
                <a:sym typeface="Palatino"/>
              </a:rPr>
              <a:t>, </a:t>
            </a:r>
            <a:r>
              <a:rPr lang="fr-FR" sz="1800" b="1">
                <a:solidFill>
                  <a:srgbClr val="3F3F3F"/>
                </a:solidFill>
                <a:latin typeface="Palatino"/>
                <a:ea typeface="Palatino"/>
                <a:cs typeface="Palatino"/>
                <a:sym typeface="Palatino"/>
              </a:rPr>
              <a:t>plot summaries</a:t>
            </a:r>
            <a:r>
              <a:rPr lang="fr-FR" sz="1800">
                <a:solidFill>
                  <a:srgbClr val="3F3F3F"/>
                </a:solidFill>
                <a:latin typeface="Palatino"/>
                <a:ea typeface="Palatino"/>
                <a:cs typeface="Palatino"/>
                <a:sym typeface="Palatino"/>
              </a:rPr>
              <a:t>, </a:t>
            </a:r>
            <a:r>
              <a:rPr lang="fr-FR" sz="1800" b="1">
                <a:solidFill>
                  <a:srgbClr val="3F3F3F"/>
                </a:solidFill>
                <a:latin typeface="Palatino"/>
                <a:ea typeface="Palatino"/>
                <a:cs typeface="Palatino"/>
                <a:sym typeface="Palatino"/>
              </a:rPr>
              <a:t>historic reviews</a:t>
            </a:r>
            <a:r>
              <a:rPr lang="fr-FR" sz="1800">
                <a:solidFill>
                  <a:srgbClr val="3F3F3F"/>
                </a:solidFill>
                <a:latin typeface="Palatino"/>
                <a:ea typeface="Palatino"/>
                <a:cs typeface="Palatino"/>
                <a:sym typeface="Palatino"/>
              </a:rPr>
              <a:t>, and other </a:t>
            </a:r>
            <a:r>
              <a:rPr lang="fr-FR" sz="1800" b="1">
                <a:solidFill>
                  <a:srgbClr val="3F3F3F"/>
                </a:solidFill>
                <a:latin typeface="Palatino"/>
                <a:ea typeface="Palatino"/>
                <a:cs typeface="Palatino"/>
                <a:sym typeface="Palatino"/>
              </a:rPr>
              <a:t>textual documents</a:t>
            </a:r>
            <a:r>
              <a:rPr lang="fr-FR" sz="1800">
                <a:solidFill>
                  <a:srgbClr val="3F3F3F"/>
                </a:solidFill>
                <a:latin typeface="Palatino"/>
                <a:ea typeface="Palatino"/>
                <a:cs typeface="Palatino"/>
                <a:sym typeface="Palatino"/>
              </a:rPr>
              <a:t>.</a:t>
            </a:r>
            <a:endParaRPr/>
          </a:p>
        </p:txBody>
      </p:sp>
      <p:sp>
        <p:nvSpPr>
          <p:cNvPr id="290" name="Google Shape;290;p16"/>
          <p:cNvSpPr txBox="1"/>
          <p:nvPr/>
        </p:nvSpPr>
        <p:spPr>
          <a:xfrm>
            <a:off x="362356" y="103070"/>
            <a:ext cx="8424290"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2800" b="1">
                <a:solidFill>
                  <a:srgbClr val="3F3F3F"/>
                </a:solidFill>
                <a:latin typeface="Calibri"/>
                <a:ea typeface="Calibri"/>
                <a:cs typeface="Calibri"/>
                <a:sym typeface="Calibri"/>
              </a:rPr>
              <a:t>Network Era: Scholarship</a:t>
            </a:r>
            <a:endParaRPr/>
          </a:p>
        </p:txBody>
      </p:sp>
      <p:sp>
        <p:nvSpPr>
          <p:cNvPr id="291" name="Google Shape;291;p16"/>
          <p:cNvSpPr txBox="1"/>
          <p:nvPr/>
        </p:nvSpPr>
        <p:spPr>
          <a:xfrm>
            <a:off x="7540610" y="5650612"/>
            <a:ext cx="3267235" cy="25391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1050">
                <a:solidFill>
                  <a:srgbClr val="7F7F7F"/>
                </a:solidFill>
                <a:latin typeface="Palatino"/>
                <a:ea typeface="Palatino"/>
                <a:cs typeface="Palatino"/>
                <a:sym typeface="Palatino"/>
              </a:rPr>
              <a:t>Arizona Historical Society</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pic>
        <p:nvPicPr>
          <p:cNvPr id="296" name="Google Shape;296;p17"/>
          <p:cNvPicPr preferRelativeResize="0"/>
          <p:nvPr/>
        </p:nvPicPr>
        <p:blipFill rotWithShape="1">
          <a:blip r:embed="rId3">
            <a:alphaModFix/>
          </a:blip>
          <a:srcRect/>
          <a:stretch/>
        </p:blipFill>
        <p:spPr>
          <a:xfrm>
            <a:off x="11311209" y="6498187"/>
            <a:ext cx="791704" cy="276999"/>
          </a:xfrm>
          <a:prstGeom prst="rect">
            <a:avLst/>
          </a:prstGeom>
          <a:noFill/>
          <a:ln>
            <a:noFill/>
          </a:ln>
        </p:spPr>
      </p:pic>
      <p:sp>
        <p:nvSpPr>
          <p:cNvPr id="297" name="Google Shape;297;p17"/>
          <p:cNvSpPr txBox="1"/>
          <p:nvPr/>
        </p:nvSpPr>
        <p:spPr>
          <a:xfrm>
            <a:off x="89087" y="6498187"/>
            <a:ext cx="4661587"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200">
                <a:solidFill>
                  <a:srgbClr val="595959"/>
                </a:solidFill>
                <a:latin typeface="Courier"/>
                <a:ea typeface="Courier"/>
                <a:cs typeface="Courier"/>
                <a:sym typeface="Courier"/>
              </a:rPr>
              <a:t>01 – Six TV Families | </a:t>
            </a:r>
            <a:r>
              <a:rPr lang="fr-FR" sz="1200" b="1">
                <a:solidFill>
                  <a:srgbClr val="595959"/>
                </a:solidFill>
                <a:latin typeface="Courier"/>
                <a:ea typeface="Courier"/>
                <a:cs typeface="Courier"/>
                <a:sym typeface="Courier"/>
              </a:rPr>
              <a:t>Background</a:t>
            </a:r>
            <a:endParaRPr sz="1200">
              <a:solidFill>
                <a:srgbClr val="595959"/>
              </a:solidFill>
              <a:latin typeface="Courier"/>
              <a:ea typeface="Courier"/>
              <a:cs typeface="Courier"/>
              <a:sym typeface="Courier"/>
            </a:endParaRPr>
          </a:p>
        </p:txBody>
      </p:sp>
      <p:sp>
        <p:nvSpPr>
          <p:cNvPr id="298" name="Google Shape;298;p17"/>
          <p:cNvSpPr txBox="1"/>
          <p:nvPr/>
        </p:nvSpPr>
        <p:spPr>
          <a:xfrm>
            <a:off x="601830" y="803005"/>
            <a:ext cx="5252434" cy="5355312"/>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fr-FR" sz="1800">
                <a:solidFill>
                  <a:srgbClr val="3F3F3F"/>
                </a:solidFill>
                <a:latin typeface="Palatino"/>
                <a:ea typeface="Palatino"/>
                <a:cs typeface="Palatino"/>
                <a:sym typeface="Palatino"/>
              </a:rPr>
              <a:t>There is a vast body of research concerning the influence of television on </a:t>
            </a:r>
            <a:r>
              <a:rPr lang="fr-FR" sz="1800" b="1">
                <a:solidFill>
                  <a:srgbClr val="3F3F3F"/>
                </a:solidFill>
                <a:latin typeface="Palatino"/>
                <a:ea typeface="Palatino"/>
                <a:cs typeface="Palatino"/>
                <a:sym typeface="Palatino"/>
              </a:rPr>
              <a:t>political</a:t>
            </a:r>
            <a:r>
              <a:rPr lang="fr-FR" sz="1800">
                <a:solidFill>
                  <a:srgbClr val="3F3F3F"/>
                </a:solidFill>
                <a:latin typeface="Palatino"/>
                <a:ea typeface="Palatino"/>
                <a:cs typeface="Palatino"/>
                <a:sym typeface="Palatino"/>
              </a:rPr>
              <a:t>, </a:t>
            </a:r>
            <a:r>
              <a:rPr lang="fr-FR" sz="1800" b="1">
                <a:solidFill>
                  <a:srgbClr val="3F3F3F"/>
                </a:solidFill>
                <a:latin typeface="Palatino"/>
                <a:ea typeface="Palatino"/>
                <a:cs typeface="Palatino"/>
                <a:sym typeface="Palatino"/>
              </a:rPr>
              <a:t>social</a:t>
            </a:r>
            <a:r>
              <a:rPr lang="fr-FR" sz="1800">
                <a:solidFill>
                  <a:srgbClr val="3F3F3F"/>
                </a:solidFill>
                <a:latin typeface="Palatino"/>
                <a:ea typeface="Palatino"/>
                <a:cs typeface="Palatino"/>
                <a:sym typeface="Palatino"/>
              </a:rPr>
              <a:t>, and </a:t>
            </a:r>
            <a:r>
              <a:rPr lang="fr-FR" sz="1800" b="1">
                <a:solidFill>
                  <a:srgbClr val="3F3F3F"/>
                </a:solidFill>
                <a:latin typeface="Palatino"/>
                <a:ea typeface="Palatino"/>
                <a:cs typeface="Palatino"/>
                <a:sym typeface="Palatino"/>
              </a:rPr>
              <a:t>cultural</a:t>
            </a:r>
            <a:r>
              <a:rPr lang="fr-FR" sz="1800">
                <a:solidFill>
                  <a:srgbClr val="3F3F3F"/>
                </a:solidFill>
                <a:latin typeface="Palatino"/>
                <a:ea typeface="Palatino"/>
                <a:cs typeface="Palatino"/>
                <a:sym typeface="Palatino"/>
              </a:rPr>
              <a:t> life in the United States throughout the Network Era (i.e., McLuhan, Spiegl, Lotz).</a:t>
            </a:r>
            <a:endParaRPr/>
          </a:p>
          <a:p>
            <a:pPr marL="0" marR="0" lvl="0" indent="0" algn="just" rtl="0">
              <a:spcBef>
                <a:spcPts val="0"/>
              </a:spcBef>
              <a:spcAft>
                <a:spcPts val="0"/>
              </a:spcAft>
              <a:buNone/>
            </a:pPr>
            <a:endParaRPr sz="1800">
              <a:solidFill>
                <a:srgbClr val="3F3F3F"/>
              </a:solidFill>
              <a:latin typeface="Palatino"/>
              <a:ea typeface="Palatino"/>
              <a:cs typeface="Palatino"/>
              <a:sym typeface="Palatino"/>
            </a:endParaRPr>
          </a:p>
          <a:p>
            <a:pPr marL="0" marR="0" lvl="0" indent="0" algn="just" rtl="0">
              <a:spcBef>
                <a:spcPts val="0"/>
              </a:spcBef>
              <a:spcAft>
                <a:spcPts val="0"/>
              </a:spcAft>
              <a:buNone/>
            </a:pPr>
            <a:r>
              <a:rPr lang="fr-FR" sz="1800">
                <a:solidFill>
                  <a:srgbClr val="3F3F3F"/>
                </a:solidFill>
                <a:latin typeface="Palatino"/>
                <a:ea typeface="Palatino"/>
                <a:cs typeface="Palatino"/>
                <a:sym typeface="Palatino"/>
              </a:rPr>
              <a:t>Can point to numerous series and episodes that made specific contributions to the national discourse surrounding issues such as </a:t>
            </a:r>
            <a:r>
              <a:rPr lang="fr-FR" sz="1800" b="1">
                <a:solidFill>
                  <a:srgbClr val="3F3F3F"/>
                </a:solidFill>
                <a:latin typeface="Palatino"/>
                <a:ea typeface="Palatino"/>
                <a:cs typeface="Palatino"/>
                <a:sym typeface="Palatino"/>
              </a:rPr>
              <a:t>second-wave feminism</a:t>
            </a:r>
            <a:r>
              <a:rPr lang="fr-FR" sz="1800">
                <a:solidFill>
                  <a:srgbClr val="3F3F3F"/>
                </a:solidFill>
                <a:latin typeface="Palatino"/>
                <a:ea typeface="Palatino"/>
                <a:cs typeface="Palatino"/>
                <a:sym typeface="Palatino"/>
              </a:rPr>
              <a:t>, the </a:t>
            </a:r>
            <a:r>
              <a:rPr lang="fr-FR" sz="1800" b="1">
                <a:solidFill>
                  <a:srgbClr val="3F3F3F"/>
                </a:solidFill>
                <a:latin typeface="Palatino"/>
                <a:ea typeface="Palatino"/>
                <a:cs typeface="Palatino"/>
                <a:sym typeface="Palatino"/>
              </a:rPr>
              <a:t>civil right’s movement</a:t>
            </a:r>
            <a:r>
              <a:rPr lang="fr-FR" sz="1800">
                <a:solidFill>
                  <a:srgbClr val="3F3F3F"/>
                </a:solidFill>
                <a:latin typeface="Palatino"/>
                <a:ea typeface="Palatino"/>
                <a:cs typeface="Palatino"/>
                <a:sym typeface="Palatino"/>
              </a:rPr>
              <a:t>, and growing </a:t>
            </a:r>
            <a:r>
              <a:rPr lang="fr-FR" sz="1800" b="1">
                <a:solidFill>
                  <a:srgbClr val="3F3F3F"/>
                </a:solidFill>
                <a:latin typeface="Palatino"/>
                <a:ea typeface="Palatino"/>
                <a:cs typeface="Palatino"/>
                <a:sym typeface="Palatino"/>
              </a:rPr>
              <a:t>urban-rural divide</a:t>
            </a:r>
            <a:r>
              <a:rPr lang="fr-FR" sz="1800">
                <a:solidFill>
                  <a:srgbClr val="3F3F3F"/>
                </a:solidFill>
                <a:latin typeface="Palatino"/>
                <a:ea typeface="Palatino"/>
                <a:cs typeface="Palatino"/>
                <a:sym typeface="Palatino"/>
              </a:rPr>
              <a:t>.</a:t>
            </a:r>
            <a:endParaRPr/>
          </a:p>
          <a:p>
            <a:pPr marL="0" marR="0" lvl="0" indent="0" algn="just" rtl="0">
              <a:spcBef>
                <a:spcPts val="0"/>
              </a:spcBef>
              <a:spcAft>
                <a:spcPts val="0"/>
              </a:spcAft>
              <a:buNone/>
            </a:pPr>
            <a:endParaRPr sz="1800">
              <a:solidFill>
                <a:srgbClr val="3F3F3F"/>
              </a:solidFill>
              <a:latin typeface="Palatino"/>
              <a:ea typeface="Palatino"/>
              <a:cs typeface="Palatino"/>
              <a:sym typeface="Palatino"/>
            </a:endParaRPr>
          </a:p>
          <a:p>
            <a:pPr marL="0" marR="0" lvl="0" indent="0" algn="just" rtl="0">
              <a:spcBef>
                <a:spcPts val="0"/>
              </a:spcBef>
              <a:spcAft>
                <a:spcPts val="0"/>
              </a:spcAft>
              <a:buNone/>
            </a:pPr>
            <a:r>
              <a:rPr lang="fr-FR" sz="1800">
                <a:solidFill>
                  <a:srgbClr val="3F3F3F"/>
                </a:solidFill>
                <a:latin typeface="Palatino"/>
                <a:ea typeface="Palatino"/>
                <a:cs typeface="Palatino"/>
                <a:sym typeface="Palatino"/>
              </a:rPr>
              <a:t>Prior scholarship has focused primarily on evidence drawn from </a:t>
            </a:r>
            <a:r>
              <a:rPr lang="fr-FR" sz="1800" b="1">
                <a:solidFill>
                  <a:srgbClr val="3F3F3F"/>
                </a:solidFill>
                <a:latin typeface="Palatino"/>
                <a:ea typeface="Palatino"/>
                <a:cs typeface="Palatino"/>
                <a:sym typeface="Palatino"/>
              </a:rPr>
              <a:t>archival studio records</a:t>
            </a:r>
            <a:r>
              <a:rPr lang="fr-FR" sz="1800">
                <a:solidFill>
                  <a:srgbClr val="3F3F3F"/>
                </a:solidFill>
                <a:latin typeface="Palatino"/>
                <a:ea typeface="Palatino"/>
                <a:cs typeface="Palatino"/>
                <a:sym typeface="Palatino"/>
              </a:rPr>
              <a:t>, </a:t>
            </a:r>
            <a:r>
              <a:rPr lang="fr-FR" sz="1800" b="1">
                <a:solidFill>
                  <a:srgbClr val="3F3F3F"/>
                </a:solidFill>
                <a:latin typeface="Palatino"/>
                <a:ea typeface="Palatino"/>
                <a:cs typeface="Palatino"/>
                <a:sym typeface="Palatino"/>
              </a:rPr>
              <a:t>plot summaries</a:t>
            </a:r>
            <a:r>
              <a:rPr lang="fr-FR" sz="1800">
                <a:solidFill>
                  <a:srgbClr val="3F3F3F"/>
                </a:solidFill>
                <a:latin typeface="Palatino"/>
                <a:ea typeface="Palatino"/>
                <a:cs typeface="Palatino"/>
                <a:sym typeface="Palatino"/>
              </a:rPr>
              <a:t>, </a:t>
            </a:r>
            <a:r>
              <a:rPr lang="fr-FR" sz="1800" b="1">
                <a:solidFill>
                  <a:srgbClr val="3F3F3F"/>
                </a:solidFill>
                <a:latin typeface="Palatino"/>
                <a:ea typeface="Palatino"/>
                <a:cs typeface="Palatino"/>
                <a:sym typeface="Palatino"/>
              </a:rPr>
              <a:t>historic reviews</a:t>
            </a:r>
            <a:r>
              <a:rPr lang="fr-FR" sz="1800">
                <a:solidFill>
                  <a:srgbClr val="3F3F3F"/>
                </a:solidFill>
                <a:latin typeface="Palatino"/>
                <a:ea typeface="Palatino"/>
                <a:cs typeface="Palatino"/>
                <a:sym typeface="Palatino"/>
              </a:rPr>
              <a:t>, and other </a:t>
            </a:r>
            <a:r>
              <a:rPr lang="fr-FR" sz="1800" b="1">
                <a:solidFill>
                  <a:srgbClr val="3F3F3F"/>
                </a:solidFill>
                <a:latin typeface="Palatino"/>
                <a:ea typeface="Palatino"/>
                <a:cs typeface="Palatino"/>
                <a:sym typeface="Palatino"/>
              </a:rPr>
              <a:t>textual documents</a:t>
            </a:r>
            <a:r>
              <a:rPr lang="fr-FR" sz="1800">
                <a:solidFill>
                  <a:srgbClr val="3F3F3F"/>
                </a:solidFill>
                <a:latin typeface="Palatino"/>
                <a:ea typeface="Palatino"/>
                <a:cs typeface="Palatino"/>
                <a:sym typeface="Palatino"/>
              </a:rPr>
              <a:t>.</a:t>
            </a:r>
            <a:endParaRPr/>
          </a:p>
          <a:p>
            <a:pPr marL="0" marR="0" lvl="0" indent="0" algn="just" rtl="0">
              <a:spcBef>
                <a:spcPts val="0"/>
              </a:spcBef>
              <a:spcAft>
                <a:spcPts val="0"/>
              </a:spcAft>
              <a:buNone/>
            </a:pPr>
            <a:endParaRPr sz="1800">
              <a:solidFill>
                <a:srgbClr val="3F3F3F"/>
              </a:solidFill>
              <a:latin typeface="Palatino"/>
              <a:ea typeface="Palatino"/>
              <a:cs typeface="Palatino"/>
              <a:sym typeface="Palatino"/>
            </a:endParaRPr>
          </a:p>
          <a:p>
            <a:pPr marL="0" marR="0" lvl="0" indent="0" algn="just" rtl="0">
              <a:spcBef>
                <a:spcPts val="0"/>
              </a:spcBef>
              <a:spcAft>
                <a:spcPts val="0"/>
              </a:spcAft>
              <a:buNone/>
            </a:pPr>
            <a:r>
              <a:rPr lang="fr-FR" sz="1800">
                <a:solidFill>
                  <a:srgbClr val="3F3F3F"/>
                </a:solidFill>
                <a:latin typeface="Palatino"/>
                <a:ea typeface="Palatino"/>
                <a:cs typeface="Palatino"/>
                <a:sym typeface="Palatino"/>
              </a:rPr>
              <a:t>The reputation of Network-Era materials as </a:t>
            </a:r>
            <a:r>
              <a:rPr lang="fr-FR" sz="1800" b="1">
                <a:solidFill>
                  <a:srgbClr val="3F3F3F"/>
                </a:solidFill>
                <a:latin typeface="Palatino"/>
                <a:ea typeface="Palatino"/>
                <a:cs typeface="Palatino"/>
                <a:sym typeface="Palatino"/>
              </a:rPr>
              <a:t>formless</a:t>
            </a:r>
            <a:r>
              <a:rPr lang="fr-FR" sz="1800">
                <a:solidFill>
                  <a:srgbClr val="3F3F3F"/>
                </a:solidFill>
                <a:latin typeface="Palatino"/>
                <a:ea typeface="Palatino"/>
                <a:cs typeface="Palatino"/>
                <a:sym typeface="Palatino"/>
              </a:rPr>
              <a:t>, </a:t>
            </a:r>
            <a:r>
              <a:rPr lang="fr-FR" sz="1800" b="1">
                <a:solidFill>
                  <a:srgbClr val="3F3F3F"/>
                </a:solidFill>
                <a:latin typeface="Palatino"/>
                <a:ea typeface="Palatino"/>
                <a:cs typeface="Palatino"/>
                <a:sym typeface="Palatino"/>
              </a:rPr>
              <a:t>middle-brow</a:t>
            </a:r>
            <a:r>
              <a:rPr lang="fr-FR" sz="1800">
                <a:solidFill>
                  <a:srgbClr val="3F3F3F"/>
                </a:solidFill>
                <a:latin typeface="Palatino"/>
                <a:ea typeface="Palatino"/>
                <a:cs typeface="Palatino"/>
                <a:sym typeface="Palatino"/>
              </a:rPr>
              <a:t>, </a:t>
            </a:r>
            <a:r>
              <a:rPr lang="fr-FR" sz="1800" b="1">
                <a:solidFill>
                  <a:srgbClr val="3F3F3F"/>
                </a:solidFill>
                <a:latin typeface="Palatino"/>
                <a:ea typeface="Palatino"/>
                <a:cs typeface="Palatino"/>
                <a:sym typeface="Palatino"/>
              </a:rPr>
              <a:t>LOPs</a:t>
            </a:r>
            <a:r>
              <a:rPr lang="fr-FR" sz="1800">
                <a:solidFill>
                  <a:srgbClr val="3F3F3F"/>
                </a:solidFill>
                <a:latin typeface="Palatino"/>
                <a:ea typeface="Palatino"/>
                <a:cs typeface="Palatino"/>
                <a:sym typeface="Palatino"/>
              </a:rPr>
              <a:t>, has discouraged significant study of its stylistic properties.</a:t>
            </a:r>
            <a:endParaRPr/>
          </a:p>
        </p:txBody>
      </p:sp>
      <p:sp>
        <p:nvSpPr>
          <p:cNvPr id="299" name="Google Shape;299;p17"/>
          <p:cNvSpPr txBox="1"/>
          <p:nvPr/>
        </p:nvSpPr>
        <p:spPr>
          <a:xfrm>
            <a:off x="362356" y="103070"/>
            <a:ext cx="8424290"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2800" b="1">
                <a:solidFill>
                  <a:srgbClr val="3F3F3F"/>
                </a:solidFill>
                <a:latin typeface="Calibri"/>
                <a:ea typeface="Calibri"/>
                <a:cs typeface="Calibri"/>
                <a:sym typeface="Calibri"/>
              </a:rPr>
              <a:t>Network Era: Scholarship</a:t>
            </a:r>
            <a:endParaRPr/>
          </a:p>
        </p:txBody>
      </p:sp>
      <p:sp>
        <p:nvSpPr>
          <p:cNvPr id="300" name="Google Shape;300;p17"/>
          <p:cNvSpPr txBox="1"/>
          <p:nvPr/>
        </p:nvSpPr>
        <p:spPr>
          <a:xfrm>
            <a:off x="7413061" y="5068957"/>
            <a:ext cx="3267235" cy="25391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1050">
                <a:solidFill>
                  <a:srgbClr val="7F7F7F"/>
                </a:solidFill>
                <a:latin typeface="Palatino"/>
                <a:ea typeface="Palatino"/>
                <a:cs typeface="Palatino"/>
                <a:sym typeface="Palatino"/>
              </a:rPr>
              <a:t>2-inch videoreels from UCLA Film &amp; TV Archive </a:t>
            </a:r>
            <a:endParaRPr/>
          </a:p>
        </p:txBody>
      </p:sp>
      <p:pic>
        <p:nvPicPr>
          <p:cNvPr id="301" name="Google Shape;301;p17"/>
          <p:cNvPicPr preferRelativeResize="0"/>
          <p:nvPr/>
        </p:nvPicPr>
        <p:blipFill rotWithShape="1">
          <a:blip r:embed="rId4">
            <a:alphaModFix/>
          </a:blip>
          <a:srcRect/>
          <a:stretch/>
        </p:blipFill>
        <p:spPr>
          <a:xfrm>
            <a:off x="6503189" y="1515158"/>
            <a:ext cx="5086981" cy="345911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pic>
        <p:nvPicPr>
          <p:cNvPr id="306" name="Google Shape;306;p18"/>
          <p:cNvPicPr preferRelativeResize="0"/>
          <p:nvPr/>
        </p:nvPicPr>
        <p:blipFill rotWithShape="1">
          <a:blip r:embed="rId3">
            <a:alphaModFix/>
          </a:blip>
          <a:srcRect/>
          <a:stretch/>
        </p:blipFill>
        <p:spPr>
          <a:xfrm>
            <a:off x="11311209" y="6498187"/>
            <a:ext cx="791704" cy="276999"/>
          </a:xfrm>
          <a:prstGeom prst="rect">
            <a:avLst/>
          </a:prstGeom>
          <a:noFill/>
          <a:ln>
            <a:noFill/>
          </a:ln>
        </p:spPr>
      </p:pic>
      <p:sp>
        <p:nvSpPr>
          <p:cNvPr id="307" name="Google Shape;307;p18"/>
          <p:cNvSpPr txBox="1"/>
          <p:nvPr/>
        </p:nvSpPr>
        <p:spPr>
          <a:xfrm>
            <a:off x="89087" y="6498187"/>
            <a:ext cx="4661587"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200">
                <a:solidFill>
                  <a:srgbClr val="595959"/>
                </a:solidFill>
                <a:latin typeface="Courier"/>
                <a:ea typeface="Courier"/>
                <a:cs typeface="Courier"/>
                <a:sym typeface="Courier"/>
              </a:rPr>
              <a:t>01 – Six TV Families | </a:t>
            </a:r>
            <a:r>
              <a:rPr lang="fr-FR" sz="1200" b="1">
                <a:solidFill>
                  <a:srgbClr val="595959"/>
                </a:solidFill>
                <a:latin typeface="Courier"/>
                <a:ea typeface="Courier"/>
                <a:cs typeface="Courier"/>
                <a:sym typeface="Courier"/>
              </a:rPr>
              <a:t>Background</a:t>
            </a:r>
            <a:endParaRPr sz="1200">
              <a:solidFill>
                <a:srgbClr val="595959"/>
              </a:solidFill>
              <a:latin typeface="Courier"/>
              <a:ea typeface="Courier"/>
              <a:cs typeface="Courier"/>
              <a:sym typeface="Courier"/>
            </a:endParaRPr>
          </a:p>
        </p:txBody>
      </p:sp>
      <p:sp>
        <p:nvSpPr>
          <p:cNvPr id="308" name="Google Shape;308;p18"/>
          <p:cNvSpPr txBox="1"/>
          <p:nvPr/>
        </p:nvSpPr>
        <p:spPr>
          <a:xfrm>
            <a:off x="601830" y="803005"/>
            <a:ext cx="5252434" cy="4247317"/>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fr-FR" sz="1800">
                <a:solidFill>
                  <a:srgbClr val="3F3F3F"/>
                </a:solidFill>
                <a:latin typeface="Palatino"/>
                <a:ea typeface="Palatino"/>
                <a:cs typeface="Palatino"/>
                <a:sym typeface="Palatino"/>
              </a:rPr>
              <a:t>Network Era sitcoms have small casts and a small repertoire of sets. They produced a large number of episodes, often more than 30 per season. </a:t>
            </a:r>
            <a:endParaRPr/>
          </a:p>
          <a:p>
            <a:pPr marL="0" marR="0" lvl="0" indent="0" algn="just" rtl="0">
              <a:spcBef>
                <a:spcPts val="0"/>
              </a:spcBef>
              <a:spcAft>
                <a:spcPts val="0"/>
              </a:spcAft>
              <a:buNone/>
            </a:pPr>
            <a:endParaRPr sz="1800">
              <a:solidFill>
                <a:srgbClr val="3F3F3F"/>
              </a:solidFill>
              <a:latin typeface="Palatino"/>
              <a:ea typeface="Palatino"/>
              <a:cs typeface="Palatino"/>
              <a:sym typeface="Palatino"/>
            </a:endParaRPr>
          </a:p>
          <a:p>
            <a:pPr marL="0" marR="0" lvl="0" indent="0" algn="just" rtl="0">
              <a:spcBef>
                <a:spcPts val="0"/>
              </a:spcBef>
              <a:spcAft>
                <a:spcPts val="0"/>
              </a:spcAft>
              <a:buNone/>
            </a:pPr>
            <a:r>
              <a:rPr lang="fr-FR" sz="1800">
                <a:solidFill>
                  <a:srgbClr val="3F3F3F"/>
                </a:solidFill>
                <a:latin typeface="Palatino"/>
                <a:ea typeface="Palatino"/>
                <a:cs typeface="Palatino"/>
                <a:sym typeface="Palatino"/>
              </a:rPr>
              <a:t>The </a:t>
            </a:r>
            <a:r>
              <a:rPr lang="fr-FR" sz="1800" b="1">
                <a:solidFill>
                  <a:srgbClr val="3F3F3F"/>
                </a:solidFill>
                <a:latin typeface="Palatino"/>
                <a:ea typeface="Palatino"/>
                <a:cs typeface="Palatino"/>
                <a:sym typeface="Palatino"/>
              </a:rPr>
              <a:t>consistent form </a:t>
            </a:r>
            <a:r>
              <a:rPr lang="fr-FR" sz="1800">
                <a:solidFill>
                  <a:srgbClr val="3F3F3F"/>
                </a:solidFill>
                <a:latin typeface="Palatino"/>
                <a:ea typeface="Palatino"/>
                <a:cs typeface="Palatino"/>
                <a:sym typeface="Palatino"/>
              </a:rPr>
              <a:t>and </a:t>
            </a:r>
            <a:r>
              <a:rPr lang="fr-FR" sz="1800" b="1">
                <a:solidFill>
                  <a:srgbClr val="3F3F3F"/>
                </a:solidFill>
                <a:latin typeface="Palatino"/>
                <a:ea typeface="Palatino"/>
                <a:cs typeface="Palatino"/>
                <a:sym typeface="Palatino"/>
              </a:rPr>
              <a:t>long runs </a:t>
            </a:r>
            <a:r>
              <a:rPr lang="fr-FR" sz="1800">
                <a:solidFill>
                  <a:srgbClr val="3F3F3F"/>
                </a:solidFill>
                <a:latin typeface="Palatino"/>
                <a:ea typeface="Palatino"/>
                <a:cs typeface="Palatino"/>
                <a:sym typeface="Palatino"/>
              </a:rPr>
              <a:t>have discouraged formal analysis. However, these are exactly the features that make them an excellent object of study for a quantitative analysis.</a:t>
            </a:r>
            <a:endParaRPr/>
          </a:p>
          <a:p>
            <a:pPr marL="0" marR="0" lvl="0" indent="0" algn="just" rtl="0">
              <a:spcBef>
                <a:spcPts val="0"/>
              </a:spcBef>
              <a:spcAft>
                <a:spcPts val="0"/>
              </a:spcAft>
              <a:buNone/>
            </a:pPr>
            <a:endParaRPr sz="1800">
              <a:solidFill>
                <a:srgbClr val="3F3F3F"/>
              </a:solidFill>
              <a:latin typeface="Palatino"/>
              <a:ea typeface="Palatino"/>
              <a:cs typeface="Palatino"/>
              <a:sym typeface="Palatino"/>
            </a:endParaRPr>
          </a:p>
          <a:p>
            <a:pPr marL="0" marR="0" lvl="0" indent="0" algn="just" rtl="0">
              <a:spcBef>
                <a:spcPts val="0"/>
              </a:spcBef>
              <a:spcAft>
                <a:spcPts val="0"/>
              </a:spcAft>
              <a:buNone/>
            </a:pPr>
            <a:r>
              <a:rPr lang="fr-FR" sz="1800">
                <a:solidFill>
                  <a:srgbClr val="3F3F3F"/>
                </a:solidFill>
                <a:latin typeface="Palatino"/>
                <a:ea typeface="Palatino"/>
                <a:cs typeface="Palatino"/>
                <a:sym typeface="Palatino"/>
              </a:rPr>
              <a:t>Can use the quantitative methods to find </a:t>
            </a:r>
            <a:r>
              <a:rPr lang="fr-FR" sz="1800" b="1">
                <a:solidFill>
                  <a:srgbClr val="3F3F3F"/>
                </a:solidFill>
                <a:latin typeface="Palatino"/>
                <a:ea typeface="Palatino"/>
                <a:cs typeface="Palatino"/>
                <a:sym typeface="Palatino"/>
              </a:rPr>
              <a:t>consistent but subtle patterns</a:t>
            </a:r>
            <a:r>
              <a:rPr lang="fr-FR" sz="1800">
                <a:solidFill>
                  <a:srgbClr val="3F3F3F"/>
                </a:solidFill>
                <a:latin typeface="Palatino"/>
                <a:ea typeface="Palatino"/>
                <a:cs typeface="Palatino"/>
                <a:sym typeface="Palatino"/>
              </a:rPr>
              <a:t>. The long runs and fixed features of the shows allow the patterns to appear in a way that is more challenging given the complex production elements of a single feature-length film.</a:t>
            </a:r>
            <a:endParaRPr/>
          </a:p>
        </p:txBody>
      </p:sp>
      <p:sp>
        <p:nvSpPr>
          <p:cNvPr id="309" name="Google Shape;309;p18"/>
          <p:cNvSpPr txBox="1"/>
          <p:nvPr/>
        </p:nvSpPr>
        <p:spPr>
          <a:xfrm>
            <a:off x="362356" y="103070"/>
            <a:ext cx="8424290"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2800" b="1">
                <a:solidFill>
                  <a:srgbClr val="3F3F3F"/>
                </a:solidFill>
                <a:latin typeface="Calibri"/>
                <a:ea typeface="Calibri"/>
                <a:cs typeface="Calibri"/>
                <a:sym typeface="Calibri"/>
              </a:rPr>
              <a:t>Network Era TV + Quantitative Analysis </a:t>
            </a:r>
            <a:endParaRPr/>
          </a:p>
        </p:txBody>
      </p:sp>
      <p:pic>
        <p:nvPicPr>
          <p:cNvPr id="310" name="Google Shape;310;p18"/>
          <p:cNvPicPr preferRelativeResize="0"/>
          <p:nvPr/>
        </p:nvPicPr>
        <p:blipFill rotWithShape="1">
          <a:blip r:embed="rId4">
            <a:alphaModFix/>
          </a:blip>
          <a:srcRect/>
          <a:stretch/>
        </p:blipFill>
        <p:spPr>
          <a:xfrm>
            <a:off x="6096000" y="1116419"/>
            <a:ext cx="5835827" cy="4189228"/>
          </a:xfrm>
          <a:prstGeom prst="rect">
            <a:avLst/>
          </a:prstGeom>
          <a:noFill/>
          <a:ln>
            <a:noFill/>
          </a:ln>
        </p:spPr>
      </p:pic>
      <p:sp>
        <p:nvSpPr>
          <p:cNvPr id="311" name="Google Shape;311;p18"/>
          <p:cNvSpPr txBox="1"/>
          <p:nvPr/>
        </p:nvSpPr>
        <p:spPr>
          <a:xfrm>
            <a:off x="6677247" y="5387935"/>
            <a:ext cx="4880344" cy="41549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1050">
                <a:solidFill>
                  <a:srgbClr val="7F7F7F"/>
                </a:solidFill>
                <a:latin typeface="Palatino"/>
                <a:ea typeface="Palatino"/>
                <a:cs typeface="Palatino"/>
                <a:sym typeface="Palatino"/>
              </a:rPr>
              <a:t>Stage 2 of General Service Studio, where </a:t>
            </a:r>
            <a:r>
              <a:rPr lang="fr-FR" sz="1050" i="1">
                <a:solidFill>
                  <a:srgbClr val="7F7F7F"/>
                </a:solidFill>
                <a:latin typeface="Palatino"/>
                <a:ea typeface="Palatino"/>
                <a:cs typeface="Palatino"/>
                <a:sym typeface="Palatino"/>
              </a:rPr>
              <a:t>I Love Lucy TV</a:t>
            </a:r>
            <a:r>
              <a:rPr lang="fr-FR" sz="1050">
                <a:solidFill>
                  <a:srgbClr val="7F7F7F"/>
                </a:solidFill>
                <a:latin typeface="Palatino"/>
                <a:ea typeface="Palatino"/>
                <a:cs typeface="Palatino"/>
                <a:sym typeface="Palatino"/>
              </a:rPr>
              <a:t> was produced, showing the three-camera setup used on stage. </a:t>
            </a:r>
            <a:r>
              <a:rPr lang="fr-FR" sz="1050" i="1">
                <a:solidFill>
                  <a:srgbClr val="7F7F7F"/>
                </a:solidFill>
                <a:latin typeface="Palatino"/>
                <a:ea typeface="Palatino"/>
                <a:cs typeface="Palatino"/>
                <a:sym typeface="Palatino"/>
              </a:rPr>
              <a:t>American Cinematographer</a:t>
            </a:r>
            <a:r>
              <a:rPr lang="fr-FR" sz="1050">
                <a:solidFill>
                  <a:srgbClr val="7F7F7F"/>
                </a:solidFill>
                <a:latin typeface="Palatino"/>
                <a:ea typeface="Palatino"/>
                <a:cs typeface="Palatino"/>
                <a:sym typeface="Palatino"/>
              </a:rPr>
              <a:t>.</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p19"/>
          <p:cNvSpPr/>
          <p:nvPr/>
        </p:nvSpPr>
        <p:spPr>
          <a:xfrm>
            <a:off x="0" y="0"/>
            <a:ext cx="12192000" cy="6857998"/>
          </a:xfrm>
          <a:prstGeom prst="rect">
            <a:avLst/>
          </a:prstGeom>
          <a:solidFill>
            <a:srgbClr val="0C0C0C">
              <a:alpha val="8431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18" name="Google Shape;318;p19"/>
          <p:cNvSpPr txBox="1"/>
          <p:nvPr/>
        </p:nvSpPr>
        <p:spPr>
          <a:xfrm>
            <a:off x="351724" y="2921167"/>
            <a:ext cx="8424290" cy="101566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6000" b="1">
                <a:solidFill>
                  <a:srgbClr val="D8D8D8"/>
                </a:solidFill>
                <a:latin typeface="Calibri"/>
                <a:ea typeface="Calibri"/>
                <a:cs typeface="Calibri"/>
                <a:sym typeface="Calibri"/>
              </a:rPr>
              <a:t>3. Research Questions</a:t>
            </a:r>
            <a:endParaRPr/>
          </a:p>
        </p:txBody>
      </p:sp>
      <p:pic>
        <p:nvPicPr>
          <p:cNvPr id="319" name="Google Shape;319;p19"/>
          <p:cNvPicPr preferRelativeResize="0"/>
          <p:nvPr/>
        </p:nvPicPr>
        <p:blipFill rotWithShape="1">
          <a:blip r:embed="rId3">
            <a:alphaModFix/>
          </a:blip>
          <a:srcRect/>
          <a:stretch/>
        </p:blipFill>
        <p:spPr>
          <a:xfrm>
            <a:off x="11311209" y="6498187"/>
            <a:ext cx="791704" cy="276999"/>
          </a:xfrm>
          <a:prstGeom prst="rect">
            <a:avLst/>
          </a:prstGeom>
          <a:noFill/>
          <a:ln>
            <a:noFill/>
          </a:ln>
        </p:spPr>
      </p:pic>
      <p:sp>
        <p:nvSpPr>
          <p:cNvPr id="320" name="Google Shape;320;p19"/>
          <p:cNvSpPr txBox="1"/>
          <p:nvPr/>
        </p:nvSpPr>
        <p:spPr>
          <a:xfrm>
            <a:off x="89087" y="6498187"/>
            <a:ext cx="4661587"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200">
                <a:solidFill>
                  <a:srgbClr val="D8D8D8"/>
                </a:solidFill>
                <a:latin typeface="Courier"/>
                <a:ea typeface="Courier"/>
                <a:cs typeface="Courier"/>
                <a:sym typeface="Courier"/>
              </a:rPr>
              <a:t>01 – Six TV Families | </a:t>
            </a:r>
            <a:r>
              <a:rPr lang="fr-FR" sz="1200" b="1">
                <a:solidFill>
                  <a:srgbClr val="D8D8D8"/>
                </a:solidFill>
                <a:latin typeface="Courier"/>
                <a:ea typeface="Courier"/>
                <a:cs typeface="Courier"/>
                <a:sym typeface="Courier"/>
              </a:rPr>
              <a:t>Research Questions</a:t>
            </a:r>
            <a:endParaRPr sz="1200">
              <a:solidFill>
                <a:srgbClr val="D8D8D8"/>
              </a:solidFill>
              <a:latin typeface="Courier"/>
              <a:ea typeface="Courier"/>
              <a:cs typeface="Courier"/>
              <a:sym typeface="Courie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2"/>
          <p:cNvSpPr/>
          <p:nvPr/>
        </p:nvSpPr>
        <p:spPr>
          <a:xfrm>
            <a:off x="0" y="0"/>
            <a:ext cx="12192000" cy="6857998"/>
          </a:xfrm>
          <a:prstGeom prst="rect">
            <a:avLst/>
          </a:prstGeom>
          <a:solidFill>
            <a:srgbClr val="0C0C0C">
              <a:alpha val="8431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98" name="Google Shape;98;p2"/>
          <p:cNvSpPr txBox="1"/>
          <p:nvPr/>
        </p:nvSpPr>
        <p:spPr>
          <a:xfrm>
            <a:off x="351724" y="2921167"/>
            <a:ext cx="8424290" cy="101566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6000" b="1" i="0" u="none" strike="noStrike" cap="none">
                <a:solidFill>
                  <a:srgbClr val="D8D8D8"/>
                </a:solidFill>
                <a:latin typeface="Calibri"/>
                <a:ea typeface="Calibri"/>
                <a:cs typeface="Calibri"/>
                <a:sym typeface="Calibri"/>
              </a:rPr>
              <a:t>1. Introduction</a:t>
            </a:r>
            <a:endParaRPr/>
          </a:p>
        </p:txBody>
      </p:sp>
      <p:pic>
        <p:nvPicPr>
          <p:cNvPr id="99" name="Google Shape;99;p2"/>
          <p:cNvPicPr preferRelativeResize="0"/>
          <p:nvPr/>
        </p:nvPicPr>
        <p:blipFill rotWithShape="1">
          <a:blip r:embed="rId3">
            <a:alphaModFix/>
          </a:blip>
          <a:srcRect/>
          <a:stretch/>
        </p:blipFill>
        <p:spPr>
          <a:xfrm>
            <a:off x="11311209" y="6498187"/>
            <a:ext cx="791704" cy="276999"/>
          </a:xfrm>
          <a:prstGeom prst="rect">
            <a:avLst/>
          </a:prstGeom>
          <a:noFill/>
          <a:ln>
            <a:noFill/>
          </a:ln>
        </p:spPr>
      </p:pic>
      <p:sp>
        <p:nvSpPr>
          <p:cNvPr id="100" name="Google Shape;100;p2"/>
          <p:cNvSpPr txBox="1"/>
          <p:nvPr/>
        </p:nvSpPr>
        <p:spPr>
          <a:xfrm>
            <a:off x="89087" y="6498187"/>
            <a:ext cx="4661587"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200">
                <a:solidFill>
                  <a:srgbClr val="D8D8D8"/>
                </a:solidFill>
                <a:latin typeface="Courier"/>
                <a:ea typeface="Courier"/>
                <a:cs typeface="Courier"/>
                <a:sym typeface="Courier"/>
              </a:rPr>
              <a:t>01 – Six TV Families | </a:t>
            </a:r>
            <a:r>
              <a:rPr lang="fr-FR" sz="1200" b="1">
                <a:solidFill>
                  <a:srgbClr val="D8D8D8"/>
                </a:solidFill>
                <a:latin typeface="Courier"/>
                <a:ea typeface="Courier"/>
                <a:cs typeface="Courier"/>
                <a:sym typeface="Courier"/>
              </a:rPr>
              <a:t>Introduction</a:t>
            </a:r>
            <a:endParaRPr sz="1200">
              <a:solidFill>
                <a:srgbClr val="D8D8D8"/>
              </a:solidFill>
              <a:latin typeface="Courier"/>
              <a:ea typeface="Courier"/>
              <a:cs typeface="Courier"/>
              <a:sym typeface="Courie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pic>
        <p:nvPicPr>
          <p:cNvPr id="325" name="Google Shape;325;p20"/>
          <p:cNvPicPr preferRelativeResize="0"/>
          <p:nvPr/>
        </p:nvPicPr>
        <p:blipFill rotWithShape="1">
          <a:blip r:embed="rId3">
            <a:alphaModFix/>
          </a:blip>
          <a:srcRect/>
          <a:stretch/>
        </p:blipFill>
        <p:spPr>
          <a:xfrm>
            <a:off x="11311209" y="6498187"/>
            <a:ext cx="791704" cy="276999"/>
          </a:xfrm>
          <a:prstGeom prst="rect">
            <a:avLst/>
          </a:prstGeom>
          <a:noFill/>
          <a:ln>
            <a:noFill/>
          </a:ln>
        </p:spPr>
      </p:pic>
      <p:sp>
        <p:nvSpPr>
          <p:cNvPr id="326" name="Google Shape;326;p20"/>
          <p:cNvSpPr txBox="1"/>
          <p:nvPr/>
        </p:nvSpPr>
        <p:spPr>
          <a:xfrm>
            <a:off x="89087" y="6498187"/>
            <a:ext cx="4661587"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200">
                <a:solidFill>
                  <a:srgbClr val="595959"/>
                </a:solidFill>
                <a:latin typeface="Courier"/>
                <a:ea typeface="Courier"/>
                <a:cs typeface="Courier"/>
                <a:sym typeface="Courier"/>
              </a:rPr>
              <a:t>01 – Six TV Families | </a:t>
            </a:r>
            <a:r>
              <a:rPr lang="fr-FR" sz="1200" b="1">
                <a:solidFill>
                  <a:srgbClr val="595959"/>
                </a:solidFill>
                <a:latin typeface="Courier"/>
                <a:ea typeface="Courier"/>
                <a:cs typeface="Courier"/>
                <a:sym typeface="Courier"/>
              </a:rPr>
              <a:t>Research Questions</a:t>
            </a:r>
            <a:endParaRPr sz="1200">
              <a:solidFill>
                <a:srgbClr val="595959"/>
              </a:solidFill>
              <a:latin typeface="Courier"/>
              <a:ea typeface="Courier"/>
              <a:cs typeface="Courier"/>
              <a:sym typeface="Courier"/>
            </a:endParaRPr>
          </a:p>
        </p:txBody>
      </p:sp>
      <p:sp>
        <p:nvSpPr>
          <p:cNvPr id="327" name="Google Shape;327;p20"/>
          <p:cNvSpPr txBox="1"/>
          <p:nvPr/>
        </p:nvSpPr>
        <p:spPr>
          <a:xfrm>
            <a:off x="601830" y="803005"/>
            <a:ext cx="5252434" cy="2031325"/>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fr-FR" sz="1800">
                <a:solidFill>
                  <a:srgbClr val="3F3F3F"/>
                </a:solidFill>
                <a:latin typeface="Palatino"/>
                <a:ea typeface="Palatino"/>
                <a:cs typeface="Palatino"/>
                <a:sym typeface="Palatino"/>
              </a:rPr>
              <a:t>We focus on three research questions using a set of six Network Era sitcoms:</a:t>
            </a:r>
            <a:endParaRPr/>
          </a:p>
          <a:p>
            <a:pPr marL="457200" marR="0" lvl="1" indent="0" algn="just" rtl="0">
              <a:spcBef>
                <a:spcPts val="0"/>
              </a:spcBef>
              <a:spcAft>
                <a:spcPts val="0"/>
              </a:spcAft>
              <a:buNone/>
            </a:pPr>
            <a:endParaRPr sz="1800" b="0" i="0" u="none" strike="noStrike" cap="none">
              <a:solidFill>
                <a:srgbClr val="3F3F3F"/>
              </a:solidFill>
              <a:latin typeface="Palatino"/>
              <a:ea typeface="Palatino"/>
              <a:cs typeface="Palatino"/>
              <a:sym typeface="Palatino"/>
            </a:endParaRPr>
          </a:p>
          <a:p>
            <a:pPr marL="457200" marR="0" lvl="1" indent="0" algn="just" rtl="0">
              <a:spcBef>
                <a:spcPts val="0"/>
              </a:spcBef>
              <a:spcAft>
                <a:spcPts val="0"/>
              </a:spcAft>
              <a:buNone/>
            </a:pPr>
            <a:r>
              <a:rPr lang="fr-FR" sz="1800" b="1" i="0" u="none" strike="noStrike" cap="none">
                <a:solidFill>
                  <a:srgbClr val="3F3F3F"/>
                </a:solidFill>
                <a:latin typeface="Palatino"/>
                <a:ea typeface="Palatino"/>
                <a:cs typeface="Palatino"/>
                <a:sym typeface="Palatino"/>
              </a:rPr>
              <a:t>RQ #1: </a:t>
            </a:r>
            <a:r>
              <a:rPr lang="fr-FR" sz="1800" b="0" i="0" u="none" strike="noStrike" cap="none">
                <a:solidFill>
                  <a:srgbClr val="3F3F3F"/>
                </a:solidFill>
                <a:latin typeface="Palatino"/>
                <a:ea typeface="Palatino"/>
                <a:cs typeface="Palatino"/>
                <a:sym typeface="Palatino"/>
              </a:rPr>
              <a:t>How does the framing of a shot contribute to the pacing of the episode and how do these elements differ across series, time, and other features? </a:t>
            </a:r>
            <a:endParaRPr/>
          </a:p>
        </p:txBody>
      </p:sp>
      <p:sp>
        <p:nvSpPr>
          <p:cNvPr id="328" name="Google Shape;328;p20"/>
          <p:cNvSpPr txBox="1"/>
          <p:nvPr/>
        </p:nvSpPr>
        <p:spPr>
          <a:xfrm>
            <a:off x="362356" y="103070"/>
            <a:ext cx="8424290"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2800" b="1">
                <a:solidFill>
                  <a:srgbClr val="3F3F3F"/>
                </a:solidFill>
                <a:latin typeface="Calibri"/>
                <a:ea typeface="Calibri"/>
                <a:cs typeface="Calibri"/>
                <a:sym typeface="Calibri"/>
              </a:rPr>
              <a:t>Research Questions</a:t>
            </a:r>
            <a:endParaRPr/>
          </a:p>
        </p:txBody>
      </p:sp>
      <p:pic>
        <p:nvPicPr>
          <p:cNvPr id="329" name="Google Shape;329;p20" descr="Une image contenant plafond, personne, intérieur&#10;&#10;Description générée automatiquement"/>
          <p:cNvPicPr preferRelativeResize="0"/>
          <p:nvPr/>
        </p:nvPicPr>
        <p:blipFill rotWithShape="1">
          <a:blip r:embed="rId4">
            <a:alphaModFix/>
          </a:blip>
          <a:srcRect/>
          <a:stretch/>
        </p:blipFill>
        <p:spPr>
          <a:xfrm>
            <a:off x="6690709" y="511692"/>
            <a:ext cx="5138935" cy="5355311"/>
          </a:xfrm>
          <a:prstGeom prst="rect">
            <a:avLst/>
          </a:prstGeom>
          <a:noFill/>
          <a:ln>
            <a:noFill/>
          </a:ln>
        </p:spPr>
      </p:pic>
      <p:sp>
        <p:nvSpPr>
          <p:cNvPr id="330" name="Google Shape;330;p20"/>
          <p:cNvSpPr txBox="1"/>
          <p:nvPr/>
        </p:nvSpPr>
        <p:spPr>
          <a:xfrm>
            <a:off x="7922854" y="5928679"/>
            <a:ext cx="2674643" cy="25391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1050">
                <a:solidFill>
                  <a:srgbClr val="7F7F7F"/>
                </a:solidFill>
                <a:latin typeface="Palatino"/>
                <a:ea typeface="Palatino"/>
                <a:cs typeface="Palatino"/>
                <a:sym typeface="Palatino"/>
              </a:rPr>
              <a:t>Filming on the set of </a:t>
            </a:r>
            <a:r>
              <a:rPr lang="fr-FR" sz="1050" i="1">
                <a:solidFill>
                  <a:srgbClr val="7F7F7F"/>
                </a:solidFill>
                <a:latin typeface="Palatino"/>
                <a:ea typeface="Palatino"/>
                <a:cs typeface="Palatino"/>
                <a:sym typeface="Palatino"/>
              </a:rPr>
              <a:t>Bewitched </a:t>
            </a:r>
            <a:r>
              <a:rPr lang="fr-FR" sz="1050">
                <a:solidFill>
                  <a:srgbClr val="7F7F7F"/>
                </a:solidFill>
                <a:latin typeface="Palatino"/>
                <a:ea typeface="Palatino"/>
                <a:cs typeface="Palatino"/>
                <a:sym typeface="Palatino"/>
              </a:rPr>
              <a:t>(1965).</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pic>
        <p:nvPicPr>
          <p:cNvPr id="335" name="Google Shape;335;p21"/>
          <p:cNvPicPr preferRelativeResize="0"/>
          <p:nvPr/>
        </p:nvPicPr>
        <p:blipFill rotWithShape="1">
          <a:blip r:embed="rId3">
            <a:alphaModFix/>
          </a:blip>
          <a:srcRect/>
          <a:stretch/>
        </p:blipFill>
        <p:spPr>
          <a:xfrm>
            <a:off x="11311209" y="6498187"/>
            <a:ext cx="791704" cy="276999"/>
          </a:xfrm>
          <a:prstGeom prst="rect">
            <a:avLst/>
          </a:prstGeom>
          <a:noFill/>
          <a:ln>
            <a:noFill/>
          </a:ln>
        </p:spPr>
      </p:pic>
      <p:sp>
        <p:nvSpPr>
          <p:cNvPr id="336" name="Google Shape;336;p21"/>
          <p:cNvSpPr txBox="1"/>
          <p:nvPr/>
        </p:nvSpPr>
        <p:spPr>
          <a:xfrm>
            <a:off x="89087" y="6498187"/>
            <a:ext cx="4661587"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200">
                <a:solidFill>
                  <a:srgbClr val="595959"/>
                </a:solidFill>
                <a:latin typeface="Courier"/>
                <a:ea typeface="Courier"/>
                <a:cs typeface="Courier"/>
                <a:sym typeface="Courier"/>
              </a:rPr>
              <a:t>01 – Six TV Families | </a:t>
            </a:r>
            <a:r>
              <a:rPr lang="fr-FR" sz="1200" b="1">
                <a:solidFill>
                  <a:srgbClr val="595959"/>
                </a:solidFill>
                <a:latin typeface="Courier"/>
                <a:ea typeface="Courier"/>
                <a:cs typeface="Courier"/>
                <a:sym typeface="Courier"/>
              </a:rPr>
              <a:t>Research Questions</a:t>
            </a:r>
            <a:endParaRPr sz="1200">
              <a:solidFill>
                <a:srgbClr val="595959"/>
              </a:solidFill>
              <a:latin typeface="Courier"/>
              <a:ea typeface="Courier"/>
              <a:cs typeface="Courier"/>
              <a:sym typeface="Courier"/>
            </a:endParaRPr>
          </a:p>
        </p:txBody>
      </p:sp>
      <p:sp>
        <p:nvSpPr>
          <p:cNvPr id="337" name="Google Shape;337;p21"/>
          <p:cNvSpPr txBox="1"/>
          <p:nvPr/>
        </p:nvSpPr>
        <p:spPr>
          <a:xfrm>
            <a:off x="601830" y="803005"/>
            <a:ext cx="5252434" cy="3139321"/>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fr-FR" sz="1800">
                <a:solidFill>
                  <a:srgbClr val="3F3F3F"/>
                </a:solidFill>
                <a:latin typeface="Palatino"/>
                <a:ea typeface="Palatino"/>
                <a:cs typeface="Palatino"/>
                <a:sym typeface="Palatino"/>
              </a:rPr>
              <a:t>We focus on three research questions using a set of six Network Era sitcoms:</a:t>
            </a:r>
            <a:endParaRPr/>
          </a:p>
          <a:p>
            <a:pPr marL="457200" marR="0" lvl="1" indent="0" algn="just" rtl="0">
              <a:spcBef>
                <a:spcPts val="0"/>
              </a:spcBef>
              <a:spcAft>
                <a:spcPts val="0"/>
              </a:spcAft>
              <a:buNone/>
            </a:pPr>
            <a:endParaRPr sz="1800" b="0" i="0" u="none" strike="noStrike" cap="none">
              <a:solidFill>
                <a:srgbClr val="3F3F3F"/>
              </a:solidFill>
              <a:latin typeface="Palatino"/>
              <a:ea typeface="Palatino"/>
              <a:cs typeface="Palatino"/>
              <a:sym typeface="Palatino"/>
            </a:endParaRPr>
          </a:p>
          <a:p>
            <a:pPr marL="457200" marR="0" lvl="1" indent="0" algn="just" rtl="0">
              <a:spcBef>
                <a:spcPts val="0"/>
              </a:spcBef>
              <a:spcAft>
                <a:spcPts val="0"/>
              </a:spcAft>
              <a:buNone/>
            </a:pPr>
            <a:r>
              <a:rPr lang="fr-FR" sz="1800" b="1" i="0" u="none" strike="noStrike" cap="none">
                <a:solidFill>
                  <a:srgbClr val="3F3F3F"/>
                </a:solidFill>
                <a:latin typeface="Palatino"/>
                <a:ea typeface="Palatino"/>
                <a:cs typeface="Palatino"/>
                <a:sym typeface="Palatino"/>
              </a:rPr>
              <a:t>RQ #1: </a:t>
            </a:r>
            <a:r>
              <a:rPr lang="fr-FR" sz="1800" b="0" i="0" u="none" strike="noStrike" cap="none">
                <a:solidFill>
                  <a:srgbClr val="3F3F3F"/>
                </a:solidFill>
                <a:latin typeface="Palatino"/>
                <a:ea typeface="Palatino"/>
                <a:cs typeface="Palatino"/>
                <a:sym typeface="Palatino"/>
              </a:rPr>
              <a:t>How does the framing of a shot contribute to the pacing of the episode and how do these elements differ across series, time, and other features? </a:t>
            </a:r>
            <a:endParaRPr/>
          </a:p>
          <a:p>
            <a:pPr marL="0" marR="0" lvl="0" indent="0" algn="just" rtl="0">
              <a:spcBef>
                <a:spcPts val="0"/>
              </a:spcBef>
              <a:spcAft>
                <a:spcPts val="0"/>
              </a:spcAft>
              <a:buNone/>
            </a:pPr>
            <a:endParaRPr sz="1800">
              <a:solidFill>
                <a:srgbClr val="3F3F3F"/>
              </a:solidFill>
              <a:latin typeface="Palatino"/>
              <a:ea typeface="Palatino"/>
              <a:cs typeface="Palatino"/>
              <a:sym typeface="Palatino"/>
            </a:endParaRPr>
          </a:p>
          <a:p>
            <a:pPr marL="457200" marR="0" lvl="1" indent="0" algn="just" rtl="0">
              <a:spcBef>
                <a:spcPts val="0"/>
              </a:spcBef>
              <a:spcAft>
                <a:spcPts val="0"/>
              </a:spcAft>
              <a:buNone/>
            </a:pPr>
            <a:r>
              <a:rPr lang="fr-FR" sz="1800" b="1" i="0" u="none" strike="noStrike" cap="none">
                <a:solidFill>
                  <a:srgbClr val="3F3F3F"/>
                </a:solidFill>
                <a:latin typeface="Palatino"/>
                <a:ea typeface="Palatino"/>
                <a:cs typeface="Palatino"/>
                <a:sym typeface="Palatino"/>
              </a:rPr>
              <a:t>RQ #2: </a:t>
            </a:r>
            <a:r>
              <a:rPr lang="fr-FR" sz="1800" b="0" i="0" u="none" strike="noStrike" cap="none">
                <a:solidFill>
                  <a:srgbClr val="3F3F3F"/>
                </a:solidFill>
                <a:latin typeface="Palatino"/>
                <a:ea typeface="Palatino"/>
                <a:cs typeface="Palatino"/>
                <a:sym typeface="Palatino"/>
              </a:rPr>
              <a:t>What and how do the visual and aural form of the television shows establish the centrality and role of each character?</a:t>
            </a:r>
            <a:endParaRPr/>
          </a:p>
        </p:txBody>
      </p:sp>
      <p:sp>
        <p:nvSpPr>
          <p:cNvPr id="338" name="Google Shape;338;p21"/>
          <p:cNvSpPr txBox="1"/>
          <p:nvPr/>
        </p:nvSpPr>
        <p:spPr>
          <a:xfrm>
            <a:off x="362356" y="103070"/>
            <a:ext cx="8424290"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2800" b="1">
                <a:solidFill>
                  <a:srgbClr val="3F3F3F"/>
                </a:solidFill>
                <a:latin typeface="Calibri"/>
                <a:ea typeface="Calibri"/>
                <a:cs typeface="Calibri"/>
                <a:sym typeface="Calibri"/>
              </a:rPr>
              <a:t>Research Questions</a:t>
            </a:r>
            <a:endParaRPr/>
          </a:p>
        </p:txBody>
      </p:sp>
      <p:pic>
        <p:nvPicPr>
          <p:cNvPr id="339" name="Google Shape;339;p21" descr="Une image contenant plafond, personne, intérieur&#10;&#10;Description générée automatiquement"/>
          <p:cNvPicPr preferRelativeResize="0"/>
          <p:nvPr/>
        </p:nvPicPr>
        <p:blipFill rotWithShape="1">
          <a:blip r:embed="rId4">
            <a:alphaModFix/>
          </a:blip>
          <a:srcRect/>
          <a:stretch/>
        </p:blipFill>
        <p:spPr>
          <a:xfrm>
            <a:off x="6690709" y="511692"/>
            <a:ext cx="5138935" cy="5355311"/>
          </a:xfrm>
          <a:prstGeom prst="rect">
            <a:avLst/>
          </a:prstGeom>
          <a:noFill/>
          <a:ln>
            <a:noFill/>
          </a:ln>
        </p:spPr>
      </p:pic>
      <p:sp>
        <p:nvSpPr>
          <p:cNvPr id="340" name="Google Shape;340;p21"/>
          <p:cNvSpPr txBox="1"/>
          <p:nvPr/>
        </p:nvSpPr>
        <p:spPr>
          <a:xfrm>
            <a:off x="7922854" y="5928679"/>
            <a:ext cx="2674643" cy="25391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1050">
                <a:solidFill>
                  <a:srgbClr val="7F7F7F"/>
                </a:solidFill>
                <a:latin typeface="Palatino"/>
                <a:ea typeface="Palatino"/>
                <a:cs typeface="Palatino"/>
                <a:sym typeface="Palatino"/>
              </a:rPr>
              <a:t>Filming on the set of </a:t>
            </a:r>
            <a:r>
              <a:rPr lang="fr-FR" sz="1050" i="1">
                <a:solidFill>
                  <a:srgbClr val="7F7F7F"/>
                </a:solidFill>
                <a:latin typeface="Palatino"/>
                <a:ea typeface="Palatino"/>
                <a:cs typeface="Palatino"/>
                <a:sym typeface="Palatino"/>
              </a:rPr>
              <a:t>Bewitched </a:t>
            </a:r>
            <a:r>
              <a:rPr lang="fr-FR" sz="1050">
                <a:solidFill>
                  <a:srgbClr val="7F7F7F"/>
                </a:solidFill>
                <a:latin typeface="Palatino"/>
                <a:ea typeface="Palatino"/>
                <a:cs typeface="Palatino"/>
                <a:sym typeface="Palatino"/>
              </a:rPr>
              <a:t>(1965).</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pic>
        <p:nvPicPr>
          <p:cNvPr id="345" name="Google Shape;345;p22"/>
          <p:cNvPicPr preferRelativeResize="0"/>
          <p:nvPr/>
        </p:nvPicPr>
        <p:blipFill rotWithShape="1">
          <a:blip r:embed="rId3">
            <a:alphaModFix/>
          </a:blip>
          <a:srcRect/>
          <a:stretch/>
        </p:blipFill>
        <p:spPr>
          <a:xfrm>
            <a:off x="11311209" y="6498187"/>
            <a:ext cx="791704" cy="276999"/>
          </a:xfrm>
          <a:prstGeom prst="rect">
            <a:avLst/>
          </a:prstGeom>
          <a:noFill/>
          <a:ln>
            <a:noFill/>
          </a:ln>
        </p:spPr>
      </p:pic>
      <p:sp>
        <p:nvSpPr>
          <p:cNvPr id="346" name="Google Shape;346;p22"/>
          <p:cNvSpPr txBox="1"/>
          <p:nvPr/>
        </p:nvSpPr>
        <p:spPr>
          <a:xfrm>
            <a:off x="89087" y="6498187"/>
            <a:ext cx="4661587"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200">
                <a:solidFill>
                  <a:srgbClr val="595959"/>
                </a:solidFill>
                <a:latin typeface="Courier"/>
                <a:ea typeface="Courier"/>
                <a:cs typeface="Courier"/>
                <a:sym typeface="Courier"/>
              </a:rPr>
              <a:t>01 – Six TV Families | </a:t>
            </a:r>
            <a:r>
              <a:rPr lang="fr-FR" sz="1200" b="1">
                <a:solidFill>
                  <a:srgbClr val="595959"/>
                </a:solidFill>
                <a:latin typeface="Courier"/>
                <a:ea typeface="Courier"/>
                <a:cs typeface="Courier"/>
                <a:sym typeface="Courier"/>
              </a:rPr>
              <a:t>Research Questions</a:t>
            </a:r>
            <a:endParaRPr sz="1200">
              <a:solidFill>
                <a:srgbClr val="595959"/>
              </a:solidFill>
              <a:latin typeface="Courier"/>
              <a:ea typeface="Courier"/>
              <a:cs typeface="Courier"/>
              <a:sym typeface="Courier"/>
            </a:endParaRPr>
          </a:p>
        </p:txBody>
      </p:sp>
      <p:sp>
        <p:nvSpPr>
          <p:cNvPr id="347" name="Google Shape;347;p22"/>
          <p:cNvSpPr txBox="1"/>
          <p:nvPr/>
        </p:nvSpPr>
        <p:spPr>
          <a:xfrm>
            <a:off x="601830" y="803005"/>
            <a:ext cx="5252434" cy="5355312"/>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fr-FR" sz="1800">
                <a:solidFill>
                  <a:srgbClr val="3F3F3F"/>
                </a:solidFill>
                <a:latin typeface="Palatino"/>
                <a:ea typeface="Palatino"/>
                <a:cs typeface="Palatino"/>
                <a:sym typeface="Palatino"/>
              </a:rPr>
              <a:t>We focus on three research questions using a set of six Network Era sitcoms:</a:t>
            </a:r>
            <a:endParaRPr/>
          </a:p>
          <a:p>
            <a:pPr marL="457200" marR="0" lvl="1" indent="0" algn="just" rtl="0">
              <a:spcBef>
                <a:spcPts val="0"/>
              </a:spcBef>
              <a:spcAft>
                <a:spcPts val="0"/>
              </a:spcAft>
              <a:buNone/>
            </a:pPr>
            <a:endParaRPr sz="1800" b="0" i="0" u="none" strike="noStrike" cap="none">
              <a:solidFill>
                <a:srgbClr val="3F3F3F"/>
              </a:solidFill>
              <a:latin typeface="Palatino"/>
              <a:ea typeface="Palatino"/>
              <a:cs typeface="Palatino"/>
              <a:sym typeface="Palatino"/>
            </a:endParaRPr>
          </a:p>
          <a:p>
            <a:pPr marL="457200" marR="0" lvl="1" indent="0" algn="just" rtl="0">
              <a:spcBef>
                <a:spcPts val="0"/>
              </a:spcBef>
              <a:spcAft>
                <a:spcPts val="0"/>
              </a:spcAft>
              <a:buNone/>
            </a:pPr>
            <a:r>
              <a:rPr lang="fr-FR" sz="1800" b="1" i="0" u="none" strike="noStrike" cap="none">
                <a:solidFill>
                  <a:srgbClr val="3F3F3F"/>
                </a:solidFill>
                <a:latin typeface="Palatino"/>
                <a:ea typeface="Palatino"/>
                <a:cs typeface="Palatino"/>
                <a:sym typeface="Palatino"/>
              </a:rPr>
              <a:t>RQ #1: </a:t>
            </a:r>
            <a:r>
              <a:rPr lang="fr-FR" sz="1800" b="0" i="0" u="none" strike="noStrike" cap="none">
                <a:solidFill>
                  <a:srgbClr val="3F3F3F"/>
                </a:solidFill>
                <a:latin typeface="Palatino"/>
                <a:ea typeface="Palatino"/>
                <a:cs typeface="Palatino"/>
                <a:sym typeface="Palatino"/>
              </a:rPr>
              <a:t>How does the framing of a shot contribute to the pacing of the episode and how do these elements differ across series, time, and other features? </a:t>
            </a:r>
            <a:endParaRPr/>
          </a:p>
          <a:p>
            <a:pPr marL="0" marR="0" lvl="0" indent="0" algn="just" rtl="0">
              <a:spcBef>
                <a:spcPts val="0"/>
              </a:spcBef>
              <a:spcAft>
                <a:spcPts val="0"/>
              </a:spcAft>
              <a:buNone/>
            </a:pPr>
            <a:endParaRPr sz="1800">
              <a:solidFill>
                <a:srgbClr val="3F3F3F"/>
              </a:solidFill>
              <a:latin typeface="Palatino"/>
              <a:ea typeface="Palatino"/>
              <a:cs typeface="Palatino"/>
              <a:sym typeface="Palatino"/>
            </a:endParaRPr>
          </a:p>
          <a:p>
            <a:pPr marL="457200" marR="0" lvl="1" indent="0" algn="just" rtl="0">
              <a:spcBef>
                <a:spcPts val="0"/>
              </a:spcBef>
              <a:spcAft>
                <a:spcPts val="0"/>
              </a:spcAft>
              <a:buNone/>
            </a:pPr>
            <a:r>
              <a:rPr lang="fr-FR" sz="1800" b="1" i="0" u="none" strike="noStrike" cap="none">
                <a:solidFill>
                  <a:srgbClr val="3F3F3F"/>
                </a:solidFill>
                <a:latin typeface="Palatino"/>
                <a:ea typeface="Palatino"/>
                <a:cs typeface="Palatino"/>
                <a:sym typeface="Palatino"/>
              </a:rPr>
              <a:t>RQ #2: </a:t>
            </a:r>
            <a:r>
              <a:rPr lang="fr-FR" sz="1800" b="0" i="0" u="none" strike="noStrike" cap="none">
                <a:solidFill>
                  <a:srgbClr val="3F3F3F"/>
                </a:solidFill>
                <a:latin typeface="Palatino"/>
                <a:ea typeface="Palatino"/>
                <a:cs typeface="Palatino"/>
                <a:sym typeface="Palatino"/>
              </a:rPr>
              <a:t>What and how do the visual and aural form of the television shows establish the centrality and role of each character?</a:t>
            </a:r>
            <a:endParaRPr/>
          </a:p>
          <a:p>
            <a:pPr marL="457200" marR="0" lvl="1" indent="0" algn="just" rtl="0">
              <a:spcBef>
                <a:spcPts val="0"/>
              </a:spcBef>
              <a:spcAft>
                <a:spcPts val="0"/>
              </a:spcAft>
              <a:buNone/>
            </a:pPr>
            <a:endParaRPr sz="1800" b="0" i="0" u="none" strike="noStrike" cap="none">
              <a:solidFill>
                <a:srgbClr val="3F3F3F"/>
              </a:solidFill>
              <a:latin typeface="Palatino"/>
              <a:ea typeface="Palatino"/>
              <a:cs typeface="Palatino"/>
              <a:sym typeface="Palatino"/>
            </a:endParaRPr>
          </a:p>
          <a:p>
            <a:pPr marL="457200" marR="0" lvl="1" indent="0" algn="just" rtl="0">
              <a:spcBef>
                <a:spcPts val="0"/>
              </a:spcBef>
              <a:spcAft>
                <a:spcPts val="0"/>
              </a:spcAft>
              <a:buNone/>
            </a:pPr>
            <a:r>
              <a:rPr lang="fr-FR" sz="1800" b="1" i="0" u="none" strike="noStrike" cap="none">
                <a:solidFill>
                  <a:srgbClr val="3F3F3F"/>
                </a:solidFill>
                <a:latin typeface="Palatino"/>
                <a:ea typeface="Palatino"/>
                <a:cs typeface="Palatino"/>
                <a:sym typeface="Palatino"/>
              </a:rPr>
              <a:t>RQ #3: </a:t>
            </a:r>
            <a:r>
              <a:rPr lang="fr-FR" sz="1800" b="0" i="0" u="none" strike="noStrike" cap="none">
                <a:solidFill>
                  <a:srgbClr val="3F3F3F"/>
                </a:solidFill>
                <a:latin typeface="Palatino"/>
                <a:ea typeface="Palatino"/>
                <a:cs typeface="Palatino"/>
                <a:sym typeface="Palatino"/>
              </a:rPr>
              <a:t>What and how do the visual and aural form of the television shows establish relationships and intimacy between pairs of characters?</a:t>
            </a:r>
            <a:endParaRPr/>
          </a:p>
          <a:p>
            <a:pPr marL="0" marR="0" lvl="0" indent="0" algn="just" rtl="0">
              <a:spcBef>
                <a:spcPts val="0"/>
              </a:spcBef>
              <a:spcAft>
                <a:spcPts val="0"/>
              </a:spcAft>
              <a:buNone/>
            </a:pPr>
            <a:endParaRPr sz="1800">
              <a:solidFill>
                <a:srgbClr val="3F3F3F"/>
              </a:solidFill>
              <a:latin typeface="Palatino"/>
              <a:ea typeface="Palatino"/>
              <a:cs typeface="Palatino"/>
              <a:sym typeface="Palatino"/>
            </a:endParaRPr>
          </a:p>
          <a:p>
            <a:pPr marL="0" marR="0" lvl="0" indent="0" algn="just" rtl="0">
              <a:spcBef>
                <a:spcPts val="0"/>
              </a:spcBef>
              <a:spcAft>
                <a:spcPts val="0"/>
              </a:spcAft>
              <a:buNone/>
            </a:pPr>
            <a:r>
              <a:rPr lang="fr-FR" sz="1800">
                <a:solidFill>
                  <a:srgbClr val="3F3F3F"/>
                </a:solidFill>
                <a:latin typeface="Palatino"/>
                <a:ea typeface="Palatino"/>
                <a:cs typeface="Palatino"/>
                <a:sym typeface="Palatino"/>
              </a:rPr>
              <a:t>Now, let’s turn to some data and methods to let us address these questions.</a:t>
            </a:r>
            <a:endParaRPr/>
          </a:p>
        </p:txBody>
      </p:sp>
      <p:sp>
        <p:nvSpPr>
          <p:cNvPr id="348" name="Google Shape;348;p22"/>
          <p:cNvSpPr txBox="1"/>
          <p:nvPr/>
        </p:nvSpPr>
        <p:spPr>
          <a:xfrm>
            <a:off x="362356" y="103070"/>
            <a:ext cx="8424290"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2800" b="1">
                <a:solidFill>
                  <a:srgbClr val="3F3F3F"/>
                </a:solidFill>
                <a:latin typeface="Calibri"/>
                <a:ea typeface="Calibri"/>
                <a:cs typeface="Calibri"/>
                <a:sym typeface="Calibri"/>
              </a:rPr>
              <a:t>Research Questions</a:t>
            </a:r>
            <a:endParaRPr/>
          </a:p>
        </p:txBody>
      </p:sp>
      <p:pic>
        <p:nvPicPr>
          <p:cNvPr id="349" name="Google Shape;349;p22" descr="Une image contenant plafond, personne, intérieur&#10;&#10;Description générée automatiquement"/>
          <p:cNvPicPr preferRelativeResize="0"/>
          <p:nvPr/>
        </p:nvPicPr>
        <p:blipFill rotWithShape="1">
          <a:blip r:embed="rId4">
            <a:alphaModFix/>
          </a:blip>
          <a:srcRect/>
          <a:stretch/>
        </p:blipFill>
        <p:spPr>
          <a:xfrm>
            <a:off x="6690709" y="511692"/>
            <a:ext cx="5138935" cy="5355311"/>
          </a:xfrm>
          <a:prstGeom prst="rect">
            <a:avLst/>
          </a:prstGeom>
          <a:noFill/>
          <a:ln>
            <a:noFill/>
          </a:ln>
        </p:spPr>
      </p:pic>
      <p:sp>
        <p:nvSpPr>
          <p:cNvPr id="350" name="Google Shape;350;p22"/>
          <p:cNvSpPr txBox="1"/>
          <p:nvPr/>
        </p:nvSpPr>
        <p:spPr>
          <a:xfrm>
            <a:off x="7922854" y="5928679"/>
            <a:ext cx="2674643" cy="25391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1050">
                <a:solidFill>
                  <a:srgbClr val="7F7F7F"/>
                </a:solidFill>
                <a:latin typeface="Palatino"/>
                <a:ea typeface="Palatino"/>
                <a:cs typeface="Palatino"/>
                <a:sym typeface="Palatino"/>
              </a:rPr>
              <a:t>Filming on the set of </a:t>
            </a:r>
            <a:r>
              <a:rPr lang="fr-FR" sz="1050" i="1">
                <a:solidFill>
                  <a:srgbClr val="7F7F7F"/>
                </a:solidFill>
                <a:latin typeface="Palatino"/>
                <a:ea typeface="Palatino"/>
                <a:cs typeface="Palatino"/>
                <a:sym typeface="Palatino"/>
              </a:rPr>
              <a:t>Bewitched </a:t>
            </a:r>
            <a:r>
              <a:rPr lang="fr-FR" sz="1050">
                <a:solidFill>
                  <a:srgbClr val="7F7F7F"/>
                </a:solidFill>
                <a:latin typeface="Palatino"/>
                <a:ea typeface="Palatino"/>
                <a:cs typeface="Palatino"/>
                <a:sym typeface="Palatino"/>
              </a:rPr>
              <a:t>(1965).</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Google Shape;356;p23"/>
          <p:cNvSpPr/>
          <p:nvPr/>
        </p:nvSpPr>
        <p:spPr>
          <a:xfrm>
            <a:off x="0" y="0"/>
            <a:ext cx="12192000" cy="6857998"/>
          </a:xfrm>
          <a:prstGeom prst="rect">
            <a:avLst/>
          </a:prstGeom>
          <a:solidFill>
            <a:srgbClr val="0C0C0C">
              <a:alpha val="8431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57" name="Google Shape;357;p23"/>
          <p:cNvSpPr txBox="1"/>
          <p:nvPr/>
        </p:nvSpPr>
        <p:spPr>
          <a:xfrm>
            <a:off x="351724" y="2921167"/>
            <a:ext cx="8424290" cy="101566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6000" b="1">
                <a:solidFill>
                  <a:srgbClr val="D8D8D8"/>
                </a:solidFill>
                <a:latin typeface="Calibri"/>
                <a:ea typeface="Calibri"/>
                <a:cs typeface="Calibri"/>
                <a:sym typeface="Calibri"/>
              </a:rPr>
              <a:t>4. Data</a:t>
            </a:r>
            <a:endParaRPr/>
          </a:p>
        </p:txBody>
      </p:sp>
      <p:pic>
        <p:nvPicPr>
          <p:cNvPr id="358" name="Google Shape;358;p23"/>
          <p:cNvPicPr preferRelativeResize="0"/>
          <p:nvPr/>
        </p:nvPicPr>
        <p:blipFill rotWithShape="1">
          <a:blip r:embed="rId3">
            <a:alphaModFix/>
          </a:blip>
          <a:srcRect/>
          <a:stretch/>
        </p:blipFill>
        <p:spPr>
          <a:xfrm>
            <a:off x="11311209" y="6498187"/>
            <a:ext cx="791704" cy="276999"/>
          </a:xfrm>
          <a:prstGeom prst="rect">
            <a:avLst/>
          </a:prstGeom>
          <a:noFill/>
          <a:ln>
            <a:noFill/>
          </a:ln>
        </p:spPr>
      </p:pic>
      <p:sp>
        <p:nvSpPr>
          <p:cNvPr id="359" name="Google Shape;359;p23"/>
          <p:cNvSpPr txBox="1"/>
          <p:nvPr/>
        </p:nvSpPr>
        <p:spPr>
          <a:xfrm>
            <a:off x="89087" y="6498187"/>
            <a:ext cx="4661587"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200">
                <a:solidFill>
                  <a:srgbClr val="D8D8D8"/>
                </a:solidFill>
                <a:latin typeface="Courier"/>
                <a:ea typeface="Courier"/>
                <a:cs typeface="Courier"/>
                <a:sym typeface="Courier"/>
              </a:rPr>
              <a:t>01 – Visual Style | </a:t>
            </a:r>
            <a:r>
              <a:rPr lang="fr-FR" sz="1200" b="1">
                <a:solidFill>
                  <a:srgbClr val="D8D8D8"/>
                </a:solidFill>
                <a:latin typeface="Courier"/>
                <a:ea typeface="Courier"/>
                <a:cs typeface="Courier"/>
                <a:sym typeface="Courier"/>
              </a:rPr>
              <a:t>Data</a:t>
            </a:r>
            <a:endParaRPr sz="1200">
              <a:solidFill>
                <a:srgbClr val="D8D8D8"/>
              </a:solidFill>
              <a:latin typeface="Courier"/>
              <a:ea typeface="Courier"/>
              <a:cs typeface="Courier"/>
              <a:sym typeface="Courie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pic>
        <p:nvPicPr>
          <p:cNvPr id="364" name="Google Shape;364;p24"/>
          <p:cNvPicPr preferRelativeResize="0"/>
          <p:nvPr/>
        </p:nvPicPr>
        <p:blipFill rotWithShape="1">
          <a:blip r:embed="rId3">
            <a:alphaModFix/>
          </a:blip>
          <a:srcRect/>
          <a:stretch/>
        </p:blipFill>
        <p:spPr>
          <a:xfrm>
            <a:off x="11311209" y="6498187"/>
            <a:ext cx="791704" cy="276999"/>
          </a:xfrm>
          <a:prstGeom prst="rect">
            <a:avLst/>
          </a:prstGeom>
          <a:noFill/>
          <a:ln>
            <a:noFill/>
          </a:ln>
        </p:spPr>
      </p:pic>
      <p:sp>
        <p:nvSpPr>
          <p:cNvPr id="365" name="Google Shape;365;p24"/>
          <p:cNvSpPr txBox="1"/>
          <p:nvPr/>
        </p:nvSpPr>
        <p:spPr>
          <a:xfrm>
            <a:off x="89087" y="6498187"/>
            <a:ext cx="4661587"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200">
                <a:solidFill>
                  <a:srgbClr val="595959"/>
                </a:solidFill>
                <a:latin typeface="Courier"/>
                <a:ea typeface="Courier"/>
                <a:cs typeface="Courier"/>
                <a:sym typeface="Courier"/>
              </a:rPr>
              <a:t>01 – Six TV Families | </a:t>
            </a:r>
            <a:r>
              <a:rPr lang="fr-FR" sz="1200" b="1">
                <a:solidFill>
                  <a:srgbClr val="595959"/>
                </a:solidFill>
                <a:latin typeface="Courier"/>
                <a:ea typeface="Courier"/>
                <a:cs typeface="Courier"/>
                <a:sym typeface="Courier"/>
              </a:rPr>
              <a:t>Data</a:t>
            </a:r>
            <a:endParaRPr sz="1200">
              <a:solidFill>
                <a:srgbClr val="595959"/>
              </a:solidFill>
              <a:latin typeface="Courier"/>
              <a:ea typeface="Courier"/>
              <a:cs typeface="Courier"/>
              <a:sym typeface="Courier"/>
            </a:endParaRPr>
          </a:p>
        </p:txBody>
      </p:sp>
      <p:sp>
        <p:nvSpPr>
          <p:cNvPr id="366" name="Google Shape;366;p24"/>
          <p:cNvSpPr txBox="1"/>
          <p:nvPr/>
        </p:nvSpPr>
        <p:spPr>
          <a:xfrm>
            <a:off x="601830" y="803005"/>
            <a:ext cx="3621094" cy="5355312"/>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fr-FR" sz="1800">
                <a:solidFill>
                  <a:srgbClr val="3F3F3F"/>
                </a:solidFill>
                <a:latin typeface="Palatino"/>
                <a:ea typeface="Palatino"/>
                <a:cs typeface="Palatino"/>
                <a:sym typeface="Palatino"/>
              </a:rPr>
              <a:t>Collection under study today consists of six family sitcoms from the 1950s and 1960s, all of which feature </a:t>
            </a:r>
            <a:r>
              <a:rPr lang="fr-FR" sz="1800" b="1">
                <a:solidFill>
                  <a:srgbClr val="3F3F3F"/>
                </a:solidFill>
                <a:latin typeface="Palatino"/>
                <a:ea typeface="Palatino"/>
                <a:cs typeface="Palatino"/>
                <a:sym typeface="Palatino"/>
              </a:rPr>
              <a:t>female leads</a:t>
            </a:r>
            <a:r>
              <a:rPr lang="fr-FR" sz="1800">
                <a:solidFill>
                  <a:srgbClr val="3F3F3F"/>
                </a:solidFill>
                <a:latin typeface="Palatino"/>
                <a:ea typeface="Palatino"/>
                <a:cs typeface="Palatino"/>
                <a:sym typeface="Palatino"/>
              </a:rPr>
              <a:t>.</a:t>
            </a:r>
            <a:endParaRPr/>
          </a:p>
          <a:p>
            <a:pPr marL="0" marR="0" lvl="0" indent="0" algn="just" rtl="0">
              <a:spcBef>
                <a:spcPts val="0"/>
              </a:spcBef>
              <a:spcAft>
                <a:spcPts val="0"/>
              </a:spcAft>
              <a:buNone/>
            </a:pPr>
            <a:endParaRPr sz="1800">
              <a:solidFill>
                <a:srgbClr val="3F3F3F"/>
              </a:solidFill>
              <a:latin typeface="Palatino"/>
              <a:ea typeface="Palatino"/>
              <a:cs typeface="Palatino"/>
              <a:sym typeface="Palatino"/>
            </a:endParaRPr>
          </a:p>
          <a:p>
            <a:pPr marL="0" marR="0" lvl="0" indent="0" algn="just" rtl="0">
              <a:spcBef>
                <a:spcPts val="0"/>
              </a:spcBef>
              <a:spcAft>
                <a:spcPts val="0"/>
              </a:spcAft>
              <a:buNone/>
            </a:pPr>
            <a:r>
              <a:rPr lang="fr-FR" sz="1800">
                <a:solidFill>
                  <a:srgbClr val="3F3F3F"/>
                </a:solidFill>
                <a:latin typeface="Palatino"/>
                <a:ea typeface="Palatino"/>
                <a:cs typeface="Palatino"/>
                <a:sym typeface="Palatino"/>
              </a:rPr>
              <a:t>The first set are three of the most popular family shows from the </a:t>
            </a:r>
            <a:r>
              <a:rPr lang="fr-FR" sz="1800" b="1">
                <a:solidFill>
                  <a:srgbClr val="3F3F3F"/>
                </a:solidFill>
                <a:latin typeface="Palatino"/>
                <a:ea typeface="Palatino"/>
                <a:cs typeface="Palatino"/>
                <a:sym typeface="Palatino"/>
              </a:rPr>
              <a:t>earliest decade </a:t>
            </a:r>
            <a:r>
              <a:rPr lang="fr-FR" sz="1800">
                <a:solidFill>
                  <a:srgbClr val="3F3F3F"/>
                </a:solidFill>
                <a:latin typeface="Palatino"/>
                <a:ea typeface="Palatino"/>
                <a:cs typeface="Palatino"/>
                <a:sym typeface="Palatino"/>
              </a:rPr>
              <a:t>of the Network Era. </a:t>
            </a:r>
            <a:r>
              <a:rPr lang="fr-FR" sz="1800" i="1">
                <a:solidFill>
                  <a:srgbClr val="3F3F3F"/>
                </a:solidFill>
                <a:latin typeface="Palatino"/>
                <a:ea typeface="Palatino"/>
                <a:cs typeface="Palatino"/>
                <a:sym typeface="Palatino"/>
              </a:rPr>
              <a:t>Lucy</a:t>
            </a:r>
            <a:r>
              <a:rPr lang="fr-FR" sz="1800">
                <a:solidFill>
                  <a:srgbClr val="3F3F3F"/>
                </a:solidFill>
                <a:latin typeface="Palatino"/>
                <a:ea typeface="Palatino"/>
                <a:cs typeface="Palatino"/>
                <a:sym typeface="Palatino"/>
              </a:rPr>
              <a:t> is often connected in scholarship to both </a:t>
            </a:r>
            <a:r>
              <a:rPr lang="fr-FR" sz="1800" i="1">
                <a:solidFill>
                  <a:srgbClr val="3F3F3F"/>
                </a:solidFill>
                <a:latin typeface="Palatino"/>
                <a:ea typeface="Palatino"/>
                <a:cs typeface="Palatino"/>
                <a:sym typeface="Palatino"/>
              </a:rPr>
              <a:t>Donna Reed</a:t>
            </a:r>
            <a:r>
              <a:rPr lang="fr-FR" sz="1800">
                <a:solidFill>
                  <a:srgbClr val="3F3F3F"/>
                </a:solidFill>
                <a:latin typeface="Palatino"/>
                <a:ea typeface="Palatino"/>
                <a:cs typeface="Palatino"/>
                <a:sym typeface="Palatino"/>
              </a:rPr>
              <a:t> and </a:t>
            </a:r>
            <a:r>
              <a:rPr lang="fr-FR" sz="1800" i="1">
                <a:solidFill>
                  <a:srgbClr val="3F3F3F"/>
                </a:solidFill>
                <a:latin typeface="Palatino"/>
                <a:ea typeface="Palatino"/>
                <a:cs typeface="Palatino"/>
                <a:sym typeface="Palatino"/>
              </a:rPr>
              <a:t>Dick Van Dyke </a:t>
            </a:r>
            <a:r>
              <a:rPr lang="fr-FR" sz="1800">
                <a:solidFill>
                  <a:srgbClr val="3F3F3F"/>
                </a:solidFill>
                <a:latin typeface="Palatino"/>
                <a:ea typeface="Palatino"/>
                <a:cs typeface="Palatino"/>
                <a:sym typeface="Palatino"/>
              </a:rPr>
              <a:t>(variety shows inside of a sitcom).</a:t>
            </a:r>
            <a:endParaRPr/>
          </a:p>
          <a:p>
            <a:pPr marL="0" marR="0" lvl="0" indent="0" algn="just" rtl="0">
              <a:spcBef>
                <a:spcPts val="0"/>
              </a:spcBef>
              <a:spcAft>
                <a:spcPts val="0"/>
              </a:spcAft>
              <a:buNone/>
            </a:pPr>
            <a:endParaRPr sz="1800">
              <a:solidFill>
                <a:srgbClr val="3F3F3F"/>
              </a:solidFill>
              <a:latin typeface="Palatino"/>
              <a:ea typeface="Palatino"/>
              <a:cs typeface="Palatino"/>
              <a:sym typeface="Palatino"/>
            </a:endParaRPr>
          </a:p>
          <a:p>
            <a:pPr marL="0" marR="0" lvl="0" indent="0" algn="just" rtl="0">
              <a:spcBef>
                <a:spcPts val="0"/>
              </a:spcBef>
              <a:spcAft>
                <a:spcPts val="0"/>
              </a:spcAft>
              <a:buNone/>
            </a:pPr>
            <a:r>
              <a:rPr lang="fr-FR" sz="1800">
                <a:solidFill>
                  <a:srgbClr val="3F3F3F"/>
                </a:solidFill>
                <a:latin typeface="Palatino"/>
                <a:ea typeface="Palatino"/>
                <a:cs typeface="Palatino"/>
                <a:sym typeface="Palatino"/>
              </a:rPr>
              <a:t>Next, three competing concepts from each of the three networks from the mid-1960s. Each feature an atypical leading female (</a:t>
            </a:r>
            <a:r>
              <a:rPr lang="fr-FR" sz="1800" b="1">
                <a:solidFill>
                  <a:srgbClr val="3F3F3F"/>
                </a:solidFill>
                <a:latin typeface="Palatino"/>
                <a:ea typeface="Palatino"/>
                <a:cs typeface="Palatino"/>
                <a:sym typeface="Palatino"/>
              </a:rPr>
              <a:t>robot</a:t>
            </a:r>
            <a:r>
              <a:rPr lang="fr-FR" sz="1800">
                <a:solidFill>
                  <a:srgbClr val="3F3F3F"/>
                </a:solidFill>
                <a:latin typeface="Palatino"/>
                <a:ea typeface="Palatino"/>
                <a:cs typeface="Palatino"/>
                <a:sym typeface="Palatino"/>
              </a:rPr>
              <a:t>, </a:t>
            </a:r>
            <a:r>
              <a:rPr lang="fr-FR" sz="1800" b="1">
                <a:solidFill>
                  <a:srgbClr val="3F3F3F"/>
                </a:solidFill>
                <a:latin typeface="Palatino"/>
                <a:ea typeface="Palatino"/>
                <a:cs typeface="Palatino"/>
                <a:sym typeface="Palatino"/>
              </a:rPr>
              <a:t>witch</a:t>
            </a:r>
            <a:r>
              <a:rPr lang="fr-FR" sz="1800">
                <a:solidFill>
                  <a:srgbClr val="3F3F3F"/>
                </a:solidFill>
                <a:latin typeface="Palatino"/>
                <a:ea typeface="Palatino"/>
                <a:cs typeface="Palatino"/>
                <a:sym typeface="Palatino"/>
              </a:rPr>
              <a:t>, and </a:t>
            </a:r>
            <a:r>
              <a:rPr lang="fr-FR" sz="1800" b="1">
                <a:solidFill>
                  <a:srgbClr val="3F3F3F"/>
                </a:solidFill>
                <a:latin typeface="Palatino"/>
                <a:ea typeface="Palatino"/>
                <a:cs typeface="Palatino"/>
                <a:sym typeface="Palatino"/>
              </a:rPr>
              <a:t>genie</a:t>
            </a:r>
            <a:r>
              <a:rPr lang="fr-FR" sz="1800">
                <a:solidFill>
                  <a:srgbClr val="3F3F3F"/>
                </a:solidFill>
                <a:latin typeface="Palatino"/>
                <a:ea typeface="Palatino"/>
                <a:cs typeface="Palatino"/>
                <a:sym typeface="Palatino"/>
              </a:rPr>
              <a:t>), trying to fit into a suburban domestic space.</a:t>
            </a:r>
            <a:endParaRPr/>
          </a:p>
        </p:txBody>
      </p:sp>
      <p:sp>
        <p:nvSpPr>
          <p:cNvPr id="367" name="Google Shape;367;p24"/>
          <p:cNvSpPr txBox="1"/>
          <p:nvPr/>
        </p:nvSpPr>
        <p:spPr>
          <a:xfrm>
            <a:off x="362356" y="103070"/>
            <a:ext cx="8424290"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2800" b="1">
                <a:solidFill>
                  <a:srgbClr val="3F3F3F"/>
                </a:solidFill>
                <a:latin typeface="Calibri"/>
                <a:ea typeface="Calibri"/>
                <a:cs typeface="Calibri"/>
                <a:sym typeface="Calibri"/>
              </a:rPr>
              <a:t>Six Sitcoms</a:t>
            </a:r>
            <a:endParaRPr/>
          </a:p>
        </p:txBody>
      </p:sp>
      <p:pic>
        <p:nvPicPr>
          <p:cNvPr id="368" name="Google Shape;368;p24"/>
          <p:cNvPicPr preferRelativeResize="0"/>
          <p:nvPr/>
        </p:nvPicPr>
        <p:blipFill rotWithShape="1">
          <a:blip r:embed="rId4">
            <a:alphaModFix/>
          </a:blip>
          <a:srcRect b="17711"/>
          <a:stretch/>
        </p:blipFill>
        <p:spPr>
          <a:xfrm>
            <a:off x="4958816" y="3474554"/>
            <a:ext cx="2123563" cy="2623930"/>
          </a:xfrm>
          <a:prstGeom prst="rect">
            <a:avLst/>
          </a:prstGeom>
          <a:noFill/>
          <a:ln>
            <a:noFill/>
          </a:ln>
        </p:spPr>
      </p:pic>
      <p:pic>
        <p:nvPicPr>
          <p:cNvPr id="369" name="Google Shape;369;p24"/>
          <p:cNvPicPr preferRelativeResize="0"/>
          <p:nvPr/>
        </p:nvPicPr>
        <p:blipFill rotWithShape="1">
          <a:blip r:embed="rId5">
            <a:alphaModFix/>
          </a:blip>
          <a:srcRect t="2638" b="14939"/>
          <a:stretch/>
        </p:blipFill>
        <p:spPr>
          <a:xfrm>
            <a:off x="4972359" y="335101"/>
            <a:ext cx="2120118" cy="2623930"/>
          </a:xfrm>
          <a:prstGeom prst="rect">
            <a:avLst/>
          </a:prstGeom>
          <a:noFill/>
          <a:ln>
            <a:noFill/>
          </a:ln>
        </p:spPr>
      </p:pic>
      <p:pic>
        <p:nvPicPr>
          <p:cNvPr id="370" name="Google Shape;370;p24"/>
          <p:cNvPicPr preferRelativeResize="0"/>
          <p:nvPr/>
        </p:nvPicPr>
        <p:blipFill rotWithShape="1">
          <a:blip r:embed="rId6">
            <a:alphaModFix/>
          </a:blip>
          <a:srcRect/>
          <a:stretch/>
        </p:blipFill>
        <p:spPr>
          <a:xfrm>
            <a:off x="7375808" y="340208"/>
            <a:ext cx="2111426" cy="2618823"/>
          </a:xfrm>
          <a:prstGeom prst="rect">
            <a:avLst/>
          </a:prstGeom>
          <a:noFill/>
          <a:ln>
            <a:noFill/>
          </a:ln>
        </p:spPr>
      </p:pic>
      <p:pic>
        <p:nvPicPr>
          <p:cNvPr id="371" name="Google Shape;371;p24" descr="Barbara Eden and Larry Hagman of 'I Dream of Jeannie'"/>
          <p:cNvPicPr preferRelativeResize="0"/>
          <p:nvPr/>
        </p:nvPicPr>
        <p:blipFill rotWithShape="1">
          <a:blip r:embed="rId7">
            <a:alphaModFix/>
          </a:blip>
          <a:srcRect t="4929"/>
          <a:stretch/>
        </p:blipFill>
        <p:spPr>
          <a:xfrm>
            <a:off x="9766210" y="3469969"/>
            <a:ext cx="2116321" cy="2618822"/>
          </a:xfrm>
          <a:prstGeom prst="rect">
            <a:avLst/>
          </a:prstGeom>
          <a:noFill/>
          <a:ln>
            <a:noFill/>
          </a:ln>
        </p:spPr>
      </p:pic>
      <p:pic>
        <p:nvPicPr>
          <p:cNvPr id="372" name="Google Shape;372;p24"/>
          <p:cNvPicPr preferRelativeResize="0"/>
          <p:nvPr/>
        </p:nvPicPr>
        <p:blipFill rotWithShape="1">
          <a:blip r:embed="rId8">
            <a:alphaModFix/>
          </a:blip>
          <a:srcRect b="5082"/>
          <a:stretch/>
        </p:blipFill>
        <p:spPr>
          <a:xfrm>
            <a:off x="7372093" y="3474554"/>
            <a:ext cx="2115410" cy="2614237"/>
          </a:xfrm>
          <a:prstGeom prst="rect">
            <a:avLst/>
          </a:prstGeom>
          <a:noFill/>
          <a:ln>
            <a:noFill/>
          </a:ln>
        </p:spPr>
      </p:pic>
      <p:sp>
        <p:nvSpPr>
          <p:cNvPr id="373" name="Google Shape;373;p24"/>
          <p:cNvSpPr txBox="1"/>
          <p:nvPr/>
        </p:nvSpPr>
        <p:spPr>
          <a:xfrm>
            <a:off x="7092477" y="2984592"/>
            <a:ext cx="2674643" cy="25391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1050" i="1">
                <a:solidFill>
                  <a:srgbClr val="7F7F7F"/>
                </a:solidFill>
                <a:latin typeface="Palatino"/>
                <a:ea typeface="Palatino"/>
                <a:cs typeface="Palatino"/>
                <a:sym typeface="Palatino"/>
              </a:rPr>
              <a:t>The Donna Reed Show </a:t>
            </a:r>
            <a:r>
              <a:rPr lang="fr-FR" sz="1050">
                <a:solidFill>
                  <a:srgbClr val="7F7F7F"/>
                </a:solidFill>
                <a:latin typeface="Palatino"/>
                <a:ea typeface="Palatino"/>
                <a:cs typeface="Palatino"/>
                <a:sym typeface="Palatino"/>
              </a:rPr>
              <a:t>(ABC; 1958–1966)</a:t>
            </a:r>
            <a:endParaRPr/>
          </a:p>
        </p:txBody>
      </p:sp>
      <p:sp>
        <p:nvSpPr>
          <p:cNvPr id="374" name="Google Shape;374;p24"/>
          <p:cNvSpPr txBox="1"/>
          <p:nvPr/>
        </p:nvSpPr>
        <p:spPr>
          <a:xfrm>
            <a:off x="4683275" y="6129471"/>
            <a:ext cx="2674643" cy="25391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1050" i="1">
                <a:solidFill>
                  <a:srgbClr val="7F7F7F"/>
                </a:solidFill>
                <a:latin typeface="Palatino"/>
                <a:ea typeface="Palatino"/>
                <a:cs typeface="Palatino"/>
                <a:sym typeface="Palatino"/>
              </a:rPr>
              <a:t>My Living Doll </a:t>
            </a:r>
            <a:r>
              <a:rPr lang="fr-FR" sz="1050">
                <a:solidFill>
                  <a:srgbClr val="7F7F7F"/>
                </a:solidFill>
                <a:latin typeface="Palatino"/>
                <a:ea typeface="Palatino"/>
                <a:cs typeface="Palatino"/>
                <a:sym typeface="Palatino"/>
              </a:rPr>
              <a:t>(CBS; 1964–1965)</a:t>
            </a:r>
            <a:endParaRPr/>
          </a:p>
        </p:txBody>
      </p:sp>
      <p:sp>
        <p:nvSpPr>
          <p:cNvPr id="375" name="Google Shape;375;p24"/>
          <p:cNvSpPr txBox="1"/>
          <p:nvPr/>
        </p:nvSpPr>
        <p:spPr>
          <a:xfrm>
            <a:off x="4695096" y="2995125"/>
            <a:ext cx="2674643" cy="25391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1050" i="1">
                <a:solidFill>
                  <a:srgbClr val="7F7F7F"/>
                </a:solidFill>
                <a:latin typeface="Palatino"/>
                <a:ea typeface="Palatino"/>
                <a:cs typeface="Palatino"/>
                <a:sym typeface="Palatino"/>
              </a:rPr>
              <a:t>I Love Lucy </a:t>
            </a:r>
            <a:r>
              <a:rPr lang="fr-FR" sz="1050">
                <a:solidFill>
                  <a:srgbClr val="7F7F7F"/>
                </a:solidFill>
                <a:latin typeface="Palatino"/>
                <a:ea typeface="Palatino"/>
                <a:cs typeface="Palatino"/>
                <a:sym typeface="Palatino"/>
              </a:rPr>
              <a:t>(CBS; 1951–1957)</a:t>
            </a:r>
            <a:endParaRPr/>
          </a:p>
        </p:txBody>
      </p:sp>
      <p:sp>
        <p:nvSpPr>
          <p:cNvPr id="376" name="Google Shape;376;p24"/>
          <p:cNvSpPr txBox="1"/>
          <p:nvPr/>
        </p:nvSpPr>
        <p:spPr>
          <a:xfrm>
            <a:off x="9517357" y="6129471"/>
            <a:ext cx="2674643" cy="25391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1050" i="1">
                <a:solidFill>
                  <a:srgbClr val="7F7F7F"/>
                </a:solidFill>
                <a:latin typeface="Palatino"/>
                <a:ea typeface="Palatino"/>
                <a:cs typeface="Palatino"/>
                <a:sym typeface="Palatino"/>
              </a:rPr>
              <a:t>I Dream of Jeannie </a:t>
            </a:r>
            <a:r>
              <a:rPr lang="fr-FR" sz="1050">
                <a:solidFill>
                  <a:srgbClr val="7F7F7F"/>
                </a:solidFill>
                <a:latin typeface="Palatino"/>
                <a:ea typeface="Palatino"/>
                <a:cs typeface="Palatino"/>
                <a:sym typeface="Palatino"/>
              </a:rPr>
              <a:t>(NBC; 1965–1970)</a:t>
            </a:r>
            <a:endParaRPr/>
          </a:p>
        </p:txBody>
      </p:sp>
      <p:sp>
        <p:nvSpPr>
          <p:cNvPr id="377" name="Google Shape;377;p24"/>
          <p:cNvSpPr txBox="1"/>
          <p:nvPr/>
        </p:nvSpPr>
        <p:spPr>
          <a:xfrm>
            <a:off x="7100316" y="6129471"/>
            <a:ext cx="2674643" cy="25391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1050" i="1">
                <a:solidFill>
                  <a:srgbClr val="7F7F7F"/>
                </a:solidFill>
                <a:latin typeface="Palatino"/>
                <a:ea typeface="Palatino"/>
                <a:cs typeface="Palatino"/>
                <a:sym typeface="Palatino"/>
              </a:rPr>
              <a:t>Bewitched </a:t>
            </a:r>
            <a:r>
              <a:rPr lang="fr-FR" sz="1050">
                <a:solidFill>
                  <a:srgbClr val="7F7F7F"/>
                </a:solidFill>
                <a:latin typeface="Palatino"/>
                <a:ea typeface="Palatino"/>
                <a:cs typeface="Palatino"/>
                <a:sym typeface="Palatino"/>
              </a:rPr>
              <a:t>(ABC; 1964–1972)</a:t>
            </a:r>
            <a:endParaRPr/>
          </a:p>
        </p:txBody>
      </p:sp>
      <p:pic>
        <p:nvPicPr>
          <p:cNvPr id="378" name="Google Shape;378;p24"/>
          <p:cNvPicPr preferRelativeResize="0"/>
          <p:nvPr/>
        </p:nvPicPr>
        <p:blipFill rotWithShape="1">
          <a:blip r:embed="rId9">
            <a:alphaModFix/>
          </a:blip>
          <a:srcRect l="26102" t="8214" r="19034" b="7812"/>
          <a:stretch/>
        </p:blipFill>
        <p:spPr>
          <a:xfrm>
            <a:off x="9767120" y="318734"/>
            <a:ext cx="2115411" cy="2618822"/>
          </a:xfrm>
          <a:prstGeom prst="rect">
            <a:avLst/>
          </a:prstGeom>
          <a:noFill/>
          <a:ln>
            <a:noFill/>
          </a:ln>
        </p:spPr>
      </p:pic>
      <p:sp>
        <p:nvSpPr>
          <p:cNvPr id="379" name="Google Shape;379;p24"/>
          <p:cNvSpPr txBox="1"/>
          <p:nvPr/>
        </p:nvSpPr>
        <p:spPr>
          <a:xfrm>
            <a:off x="9487234" y="2978687"/>
            <a:ext cx="2674643" cy="25391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1050" i="1">
                <a:solidFill>
                  <a:srgbClr val="7F7F7F"/>
                </a:solidFill>
                <a:latin typeface="Palatino"/>
                <a:ea typeface="Palatino"/>
                <a:cs typeface="Palatino"/>
                <a:sym typeface="Palatino"/>
              </a:rPr>
              <a:t>Dick Van Dyke Show </a:t>
            </a:r>
            <a:r>
              <a:rPr lang="fr-FR" sz="1050">
                <a:solidFill>
                  <a:srgbClr val="7F7F7F"/>
                </a:solidFill>
                <a:latin typeface="Palatino"/>
                <a:ea typeface="Palatino"/>
                <a:cs typeface="Palatino"/>
                <a:sym typeface="Palatino"/>
              </a:rPr>
              <a:t>(CBS; 1961–1966)</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pic>
        <p:nvPicPr>
          <p:cNvPr id="384" name="Google Shape;384;p25"/>
          <p:cNvPicPr preferRelativeResize="0"/>
          <p:nvPr/>
        </p:nvPicPr>
        <p:blipFill rotWithShape="1">
          <a:blip r:embed="rId3">
            <a:alphaModFix/>
          </a:blip>
          <a:srcRect/>
          <a:stretch/>
        </p:blipFill>
        <p:spPr>
          <a:xfrm>
            <a:off x="11311209" y="6498187"/>
            <a:ext cx="791704" cy="276999"/>
          </a:xfrm>
          <a:prstGeom prst="rect">
            <a:avLst/>
          </a:prstGeom>
          <a:noFill/>
          <a:ln>
            <a:noFill/>
          </a:ln>
        </p:spPr>
      </p:pic>
      <p:sp>
        <p:nvSpPr>
          <p:cNvPr id="385" name="Google Shape;385;p25"/>
          <p:cNvSpPr txBox="1"/>
          <p:nvPr/>
        </p:nvSpPr>
        <p:spPr>
          <a:xfrm>
            <a:off x="89087" y="6498187"/>
            <a:ext cx="4661587"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200">
                <a:solidFill>
                  <a:srgbClr val="595959"/>
                </a:solidFill>
                <a:latin typeface="Courier"/>
                <a:ea typeface="Courier"/>
                <a:cs typeface="Courier"/>
                <a:sym typeface="Courier"/>
              </a:rPr>
              <a:t>01 – Six TV Families | </a:t>
            </a:r>
            <a:r>
              <a:rPr lang="fr-FR" sz="1200" b="1">
                <a:solidFill>
                  <a:srgbClr val="595959"/>
                </a:solidFill>
                <a:latin typeface="Courier"/>
                <a:ea typeface="Courier"/>
                <a:cs typeface="Courier"/>
                <a:sym typeface="Courier"/>
              </a:rPr>
              <a:t>Data</a:t>
            </a:r>
            <a:endParaRPr sz="1200">
              <a:solidFill>
                <a:srgbClr val="595959"/>
              </a:solidFill>
              <a:latin typeface="Courier"/>
              <a:ea typeface="Courier"/>
              <a:cs typeface="Courier"/>
              <a:sym typeface="Courier"/>
            </a:endParaRPr>
          </a:p>
        </p:txBody>
      </p:sp>
      <p:sp>
        <p:nvSpPr>
          <p:cNvPr id="386" name="Google Shape;386;p25"/>
          <p:cNvSpPr txBox="1"/>
          <p:nvPr/>
        </p:nvSpPr>
        <p:spPr>
          <a:xfrm>
            <a:off x="362356" y="103070"/>
            <a:ext cx="8424290"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2800" b="1">
                <a:solidFill>
                  <a:srgbClr val="3F3F3F"/>
                </a:solidFill>
                <a:latin typeface="Calibri"/>
                <a:ea typeface="Calibri"/>
                <a:cs typeface="Calibri"/>
                <a:sym typeface="Calibri"/>
              </a:rPr>
              <a:t>Data</a:t>
            </a:r>
            <a:endParaRPr/>
          </a:p>
        </p:txBody>
      </p:sp>
      <p:sp>
        <p:nvSpPr>
          <p:cNvPr id="387" name="Google Shape;387;p25"/>
          <p:cNvSpPr txBox="1"/>
          <p:nvPr/>
        </p:nvSpPr>
        <p:spPr>
          <a:xfrm>
            <a:off x="601830" y="803005"/>
            <a:ext cx="5252434" cy="5632311"/>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fr-FR" sz="1800">
                <a:solidFill>
                  <a:srgbClr val="3F3F3F"/>
                </a:solidFill>
                <a:latin typeface="Palatino"/>
                <a:ea typeface="Palatino"/>
                <a:cs typeface="Palatino"/>
                <a:sym typeface="Palatino"/>
              </a:rPr>
              <a:t>Extracted files from every available epsiode of each series using commerically produced DVDs. </a:t>
            </a:r>
            <a:endParaRPr/>
          </a:p>
          <a:p>
            <a:pPr marL="457200" marR="0" lvl="1" indent="0" algn="just" rtl="0">
              <a:spcBef>
                <a:spcPts val="0"/>
              </a:spcBef>
              <a:spcAft>
                <a:spcPts val="0"/>
              </a:spcAft>
              <a:buNone/>
            </a:pPr>
            <a:endParaRPr sz="1800" b="0" i="0" u="none" strike="noStrike" cap="none">
              <a:solidFill>
                <a:srgbClr val="3F3F3F"/>
              </a:solidFill>
              <a:latin typeface="Palatino"/>
              <a:ea typeface="Palatino"/>
              <a:cs typeface="Palatino"/>
              <a:sym typeface="Palatino"/>
            </a:endParaRPr>
          </a:p>
          <a:p>
            <a:pPr marL="457200" marR="0" lvl="1" indent="0" algn="just" rtl="0">
              <a:spcBef>
                <a:spcPts val="0"/>
              </a:spcBef>
              <a:spcAft>
                <a:spcPts val="0"/>
              </a:spcAft>
              <a:buNone/>
            </a:pPr>
            <a:r>
              <a:rPr lang="fr-FR" sz="1800" b="0" i="0" u="none" strike="noStrike" cap="none">
                <a:solidFill>
                  <a:srgbClr val="3F3F3F"/>
                </a:solidFill>
                <a:latin typeface="Palatino"/>
                <a:ea typeface="Palatino"/>
                <a:cs typeface="Palatino"/>
                <a:sym typeface="Palatino"/>
              </a:rPr>
              <a:t>– </a:t>
            </a:r>
            <a:r>
              <a:rPr lang="fr-FR" sz="1800" b="1" i="0" u="none" strike="noStrike" cap="none">
                <a:solidFill>
                  <a:srgbClr val="3F3F3F"/>
                </a:solidFill>
                <a:latin typeface="Palatino"/>
                <a:ea typeface="Palatino"/>
                <a:cs typeface="Palatino"/>
                <a:sym typeface="Palatino"/>
              </a:rPr>
              <a:t>918</a:t>
            </a:r>
            <a:r>
              <a:rPr lang="fr-FR" sz="1800" b="0" i="0" u="none" strike="noStrike" cap="none">
                <a:solidFill>
                  <a:srgbClr val="3F3F3F"/>
                </a:solidFill>
                <a:latin typeface="Palatino"/>
                <a:ea typeface="Palatino"/>
                <a:cs typeface="Palatino"/>
                <a:sym typeface="Palatino"/>
              </a:rPr>
              <a:t> episodes across </a:t>
            </a:r>
            <a:r>
              <a:rPr lang="fr-FR" sz="1800" b="1" i="0" u="none" strike="noStrike" cap="none">
                <a:solidFill>
                  <a:srgbClr val="3F3F3F"/>
                </a:solidFill>
                <a:latin typeface="Palatino"/>
                <a:ea typeface="Palatino"/>
                <a:cs typeface="Palatino"/>
                <a:sym typeface="Palatino"/>
              </a:rPr>
              <a:t>30 </a:t>
            </a:r>
            <a:r>
              <a:rPr lang="fr-FR" sz="1800" b="0" i="0" u="none" strike="noStrike" cap="none">
                <a:solidFill>
                  <a:srgbClr val="3F3F3F"/>
                </a:solidFill>
                <a:latin typeface="Palatino"/>
                <a:ea typeface="Palatino"/>
                <a:cs typeface="Palatino"/>
                <a:sym typeface="Palatino"/>
              </a:rPr>
              <a:t>seasons</a:t>
            </a:r>
            <a:endParaRPr/>
          </a:p>
          <a:p>
            <a:pPr marL="457200" marR="0" lvl="1" indent="0" algn="just" rtl="0">
              <a:spcBef>
                <a:spcPts val="0"/>
              </a:spcBef>
              <a:spcAft>
                <a:spcPts val="0"/>
              </a:spcAft>
              <a:buNone/>
            </a:pPr>
            <a:r>
              <a:rPr lang="fr-FR" sz="1800" b="0" i="0" u="none" strike="noStrike" cap="none">
                <a:solidFill>
                  <a:srgbClr val="3F3F3F"/>
                </a:solidFill>
                <a:latin typeface="Palatino"/>
                <a:ea typeface="Palatino"/>
                <a:cs typeface="Palatino"/>
                <a:sym typeface="Palatino"/>
              </a:rPr>
              <a:t>– </a:t>
            </a:r>
            <a:r>
              <a:rPr lang="fr-FR" sz="1800" b="1" i="0" u="none" strike="noStrike" cap="none">
                <a:solidFill>
                  <a:srgbClr val="3F3F3F"/>
                </a:solidFill>
                <a:latin typeface="Palatino"/>
                <a:ea typeface="Palatino"/>
                <a:cs typeface="Palatino"/>
                <a:sym typeface="Palatino"/>
              </a:rPr>
              <a:t>28 TB </a:t>
            </a:r>
            <a:r>
              <a:rPr lang="fr-FR" sz="1800" b="0" i="0" u="none" strike="noStrike" cap="none">
                <a:solidFill>
                  <a:srgbClr val="3F3F3F"/>
                </a:solidFill>
                <a:latin typeface="Palatino"/>
                <a:ea typeface="Palatino"/>
                <a:cs typeface="Palatino"/>
                <a:sym typeface="Palatino"/>
              </a:rPr>
              <a:t>of material (uncompressed)</a:t>
            </a:r>
            <a:endParaRPr/>
          </a:p>
          <a:p>
            <a:pPr marL="457200" marR="0" lvl="1" indent="0" algn="just" rtl="0">
              <a:spcBef>
                <a:spcPts val="0"/>
              </a:spcBef>
              <a:spcAft>
                <a:spcPts val="0"/>
              </a:spcAft>
              <a:buNone/>
            </a:pPr>
            <a:r>
              <a:rPr lang="fr-FR" sz="1800" b="0" i="0" u="none" strike="noStrike" cap="none">
                <a:solidFill>
                  <a:srgbClr val="3F3F3F"/>
                </a:solidFill>
                <a:latin typeface="Palatino"/>
                <a:ea typeface="Palatino"/>
                <a:cs typeface="Palatino"/>
                <a:sym typeface="Palatino"/>
              </a:rPr>
              <a:t>– </a:t>
            </a:r>
            <a:r>
              <a:rPr lang="fr-FR" sz="1800" b="1" i="0" u="none" strike="noStrike" cap="none">
                <a:solidFill>
                  <a:srgbClr val="3F3F3F"/>
                </a:solidFill>
                <a:latin typeface="Palatino"/>
                <a:ea typeface="Palatino"/>
                <a:cs typeface="Palatino"/>
                <a:sym typeface="Palatino"/>
              </a:rPr>
              <a:t>video</a:t>
            </a:r>
            <a:r>
              <a:rPr lang="fr-FR" sz="1800" b="0" i="0" u="none" strike="noStrike" cap="none">
                <a:solidFill>
                  <a:srgbClr val="3F3F3F"/>
                </a:solidFill>
                <a:latin typeface="Palatino"/>
                <a:ea typeface="Palatino"/>
                <a:cs typeface="Palatino"/>
                <a:sym typeface="Palatino"/>
              </a:rPr>
              <a:t>, </a:t>
            </a:r>
            <a:r>
              <a:rPr lang="fr-FR" sz="1800" b="1" i="0" u="none" strike="noStrike" cap="none">
                <a:solidFill>
                  <a:srgbClr val="3F3F3F"/>
                </a:solidFill>
                <a:latin typeface="Palatino"/>
                <a:ea typeface="Palatino"/>
                <a:cs typeface="Palatino"/>
                <a:sym typeface="Palatino"/>
              </a:rPr>
              <a:t>audio</a:t>
            </a:r>
            <a:r>
              <a:rPr lang="fr-FR" sz="1800" b="0" i="0" u="none" strike="noStrike" cap="none">
                <a:solidFill>
                  <a:srgbClr val="3F3F3F"/>
                </a:solidFill>
                <a:latin typeface="Palatino"/>
                <a:ea typeface="Palatino"/>
                <a:cs typeface="Palatino"/>
                <a:sym typeface="Palatino"/>
              </a:rPr>
              <a:t>, </a:t>
            </a:r>
            <a:r>
              <a:rPr lang="fr-FR" sz="1800" b="1" i="0" u="none" strike="noStrike" cap="none">
                <a:solidFill>
                  <a:srgbClr val="3F3F3F"/>
                </a:solidFill>
                <a:latin typeface="Palatino"/>
                <a:ea typeface="Palatino"/>
                <a:cs typeface="Palatino"/>
                <a:sym typeface="Palatino"/>
              </a:rPr>
              <a:t>chapter breaks</a:t>
            </a:r>
            <a:r>
              <a:rPr lang="fr-FR" sz="1800" b="0" i="0" u="none" strike="noStrike" cap="none">
                <a:solidFill>
                  <a:srgbClr val="3F3F3F"/>
                </a:solidFill>
                <a:latin typeface="Palatino"/>
                <a:ea typeface="Palatino"/>
                <a:cs typeface="Palatino"/>
                <a:sym typeface="Palatino"/>
              </a:rPr>
              <a:t>, and </a:t>
            </a:r>
            <a:r>
              <a:rPr lang="fr-FR" sz="1800" b="1" i="0" u="none" strike="noStrike" cap="none">
                <a:solidFill>
                  <a:srgbClr val="3F3F3F"/>
                </a:solidFill>
                <a:latin typeface="Palatino"/>
                <a:ea typeface="Palatino"/>
                <a:cs typeface="Palatino"/>
                <a:sym typeface="Palatino"/>
              </a:rPr>
              <a:t>subtitles</a:t>
            </a:r>
            <a:endParaRPr/>
          </a:p>
          <a:p>
            <a:pPr marL="457200" marR="0" lvl="1" indent="0" algn="just" rtl="0">
              <a:spcBef>
                <a:spcPts val="0"/>
              </a:spcBef>
              <a:spcAft>
                <a:spcPts val="0"/>
              </a:spcAft>
              <a:buNone/>
            </a:pPr>
            <a:endParaRPr sz="1800" b="1" i="0" u="none" strike="noStrike" cap="none">
              <a:solidFill>
                <a:srgbClr val="3F3F3F"/>
              </a:solidFill>
              <a:latin typeface="Palatino"/>
              <a:ea typeface="Palatino"/>
              <a:cs typeface="Palatino"/>
              <a:sym typeface="Palatino"/>
            </a:endParaRPr>
          </a:p>
          <a:p>
            <a:pPr marL="0" marR="0" lvl="0" indent="0" algn="just" rtl="0">
              <a:spcBef>
                <a:spcPts val="0"/>
              </a:spcBef>
              <a:spcAft>
                <a:spcPts val="0"/>
              </a:spcAft>
              <a:buNone/>
            </a:pPr>
            <a:r>
              <a:rPr lang="fr-FR" sz="1800">
                <a:solidFill>
                  <a:srgbClr val="3F3F3F"/>
                </a:solidFill>
                <a:latin typeface="Palatino"/>
                <a:ea typeface="Palatino"/>
                <a:cs typeface="Palatino"/>
                <a:sym typeface="Palatino"/>
              </a:rPr>
              <a:t>We have complete sets for 4 of the shows (</a:t>
            </a:r>
            <a:r>
              <a:rPr lang="fr-FR" sz="1800" i="1">
                <a:solidFill>
                  <a:srgbClr val="3F3F3F"/>
                </a:solidFill>
                <a:latin typeface="Palatino"/>
                <a:ea typeface="Palatino"/>
                <a:cs typeface="Palatino"/>
                <a:sym typeface="Palatino"/>
              </a:rPr>
              <a:t>Lucy</a:t>
            </a:r>
            <a:r>
              <a:rPr lang="fr-FR" sz="1800">
                <a:solidFill>
                  <a:srgbClr val="3F3F3F"/>
                </a:solidFill>
                <a:latin typeface="Palatino"/>
                <a:ea typeface="Palatino"/>
                <a:cs typeface="Palatino"/>
                <a:sym typeface="Palatino"/>
              </a:rPr>
              <a:t>, </a:t>
            </a:r>
            <a:r>
              <a:rPr lang="fr-FR" sz="1800" i="1">
                <a:solidFill>
                  <a:srgbClr val="3F3F3F"/>
                </a:solidFill>
                <a:latin typeface="Palatino"/>
                <a:ea typeface="Palatino"/>
                <a:cs typeface="Palatino"/>
                <a:sym typeface="Palatino"/>
              </a:rPr>
              <a:t>Dick Van Dyke</a:t>
            </a:r>
            <a:r>
              <a:rPr lang="fr-FR" sz="1800">
                <a:solidFill>
                  <a:srgbClr val="3F3F3F"/>
                </a:solidFill>
                <a:latin typeface="Palatino"/>
                <a:ea typeface="Palatino"/>
                <a:cs typeface="Palatino"/>
                <a:sym typeface="Palatino"/>
              </a:rPr>
              <a:t>, </a:t>
            </a:r>
            <a:r>
              <a:rPr lang="fr-FR" sz="1800" i="1">
                <a:solidFill>
                  <a:srgbClr val="3F3F3F"/>
                </a:solidFill>
                <a:latin typeface="Palatino"/>
                <a:ea typeface="Palatino"/>
                <a:cs typeface="Palatino"/>
                <a:sym typeface="Palatino"/>
              </a:rPr>
              <a:t>Bewitched, </a:t>
            </a:r>
            <a:r>
              <a:rPr lang="fr-FR" sz="1800">
                <a:solidFill>
                  <a:srgbClr val="3F3F3F"/>
                </a:solidFill>
                <a:latin typeface="Palatino"/>
                <a:ea typeface="Palatino"/>
                <a:cs typeface="Palatino"/>
                <a:sym typeface="Palatino"/>
              </a:rPr>
              <a:t>and, </a:t>
            </a:r>
            <a:r>
              <a:rPr lang="fr-FR" sz="1800" i="1">
                <a:solidFill>
                  <a:srgbClr val="3F3F3F"/>
                </a:solidFill>
                <a:latin typeface="Palatino"/>
                <a:ea typeface="Palatino"/>
                <a:cs typeface="Palatino"/>
                <a:sym typeface="Palatino"/>
              </a:rPr>
              <a:t>Jeannie). </a:t>
            </a:r>
            <a:r>
              <a:rPr lang="fr-FR" sz="1800">
                <a:solidFill>
                  <a:srgbClr val="3F3F3F"/>
                </a:solidFill>
                <a:latin typeface="Palatino"/>
                <a:ea typeface="Palatino"/>
                <a:cs typeface="Palatino"/>
                <a:sym typeface="Palatino"/>
              </a:rPr>
              <a:t>Only the first 5 seasons of </a:t>
            </a:r>
            <a:r>
              <a:rPr lang="fr-FR" sz="1800" i="1">
                <a:solidFill>
                  <a:srgbClr val="3F3F3F"/>
                </a:solidFill>
                <a:latin typeface="Palatino"/>
                <a:ea typeface="Palatino"/>
                <a:cs typeface="Palatino"/>
                <a:sym typeface="Palatino"/>
              </a:rPr>
              <a:t>Donna Reed</a:t>
            </a:r>
            <a:r>
              <a:rPr lang="fr-FR" sz="1800">
                <a:solidFill>
                  <a:srgbClr val="3F3F3F"/>
                </a:solidFill>
                <a:latin typeface="Palatino"/>
                <a:ea typeface="Palatino"/>
                <a:cs typeface="Palatino"/>
                <a:sym typeface="Palatino"/>
              </a:rPr>
              <a:t> have been released and all but 10 episodes of </a:t>
            </a:r>
            <a:r>
              <a:rPr lang="fr-FR" sz="1800" i="1">
                <a:solidFill>
                  <a:srgbClr val="3F3F3F"/>
                </a:solidFill>
                <a:latin typeface="Palatino"/>
                <a:ea typeface="Palatino"/>
                <a:cs typeface="Palatino"/>
                <a:sym typeface="Palatino"/>
              </a:rPr>
              <a:t>My Living Doll</a:t>
            </a:r>
            <a:r>
              <a:rPr lang="fr-FR" sz="1800">
                <a:solidFill>
                  <a:srgbClr val="3F3F3F"/>
                </a:solidFill>
                <a:latin typeface="Palatino"/>
                <a:ea typeface="Palatino"/>
                <a:cs typeface="Palatino"/>
                <a:sym typeface="Palatino"/>
              </a:rPr>
              <a:t> have been lost.</a:t>
            </a:r>
            <a:endParaRPr/>
          </a:p>
          <a:p>
            <a:pPr marL="0" marR="0" lvl="0" indent="0" algn="just" rtl="0">
              <a:spcBef>
                <a:spcPts val="0"/>
              </a:spcBef>
              <a:spcAft>
                <a:spcPts val="0"/>
              </a:spcAft>
              <a:buNone/>
            </a:pPr>
            <a:endParaRPr sz="1800">
              <a:solidFill>
                <a:srgbClr val="3F3F3F"/>
              </a:solidFill>
              <a:latin typeface="Palatino"/>
              <a:ea typeface="Palatino"/>
              <a:cs typeface="Palatino"/>
              <a:sym typeface="Palatino"/>
            </a:endParaRPr>
          </a:p>
          <a:p>
            <a:pPr marL="0" marR="0" lvl="0" indent="0" algn="just" rtl="0">
              <a:spcBef>
                <a:spcPts val="0"/>
              </a:spcBef>
              <a:spcAft>
                <a:spcPts val="0"/>
              </a:spcAft>
              <a:buNone/>
            </a:pPr>
            <a:r>
              <a:rPr lang="fr-FR" sz="1800">
                <a:solidFill>
                  <a:srgbClr val="3F3F3F"/>
                </a:solidFill>
                <a:latin typeface="Palatino"/>
                <a:ea typeface="Palatino"/>
                <a:cs typeface="Palatino"/>
                <a:sym typeface="Palatino"/>
              </a:rPr>
              <a:t>The first two seasons of </a:t>
            </a:r>
            <a:r>
              <a:rPr lang="fr-FR" sz="1800" i="1">
                <a:solidFill>
                  <a:srgbClr val="3F3F3F"/>
                </a:solidFill>
                <a:latin typeface="Palatino"/>
                <a:ea typeface="Palatino"/>
                <a:cs typeface="Palatino"/>
                <a:sym typeface="Palatino"/>
              </a:rPr>
              <a:t>Bewitched</a:t>
            </a:r>
            <a:r>
              <a:rPr lang="fr-FR" sz="1800" b="1" i="1">
                <a:solidFill>
                  <a:srgbClr val="3F3F3F"/>
                </a:solidFill>
                <a:latin typeface="Palatino"/>
                <a:ea typeface="Palatino"/>
                <a:cs typeface="Palatino"/>
                <a:sym typeface="Palatino"/>
              </a:rPr>
              <a:t> </a:t>
            </a:r>
            <a:r>
              <a:rPr lang="fr-FR" sz="1800">
                <a:solidFill>
                  <a:srgbClr val="3F3F3F"/>
                </a:solidFill>
                <a:latin typeface="Palatino"/>
                <a:ea typeface="Palatino"/>
                <a:cs typeface="Palatino"/>
                <a:sym typeface="Palatino"/>
              </a:rPr>
              <a:t>and first season of </a:t>
            </a:r>
            <a:r>
              <a:rPr lang="fr-FR" sz="1800" i="1">
                <a:solidFill>
                  <a:srgbClr val="3F3F3F"/>
                </a:solidFill>
                <a:latin typeface="Palatino"/>
                <a:ea typeface="Palatino"/>
                <a:cs typeface="Palatino"/>
                <a:sym typeface="Palatino"/>
              </a:rPr>
              <a:t>Jeannie</a:t>
            </a:r>
            <a:r>
              <a:rPr lang="fr-FR" sz="1800">
                <a:solidFill>
                  <a:srgbClr val="3F3F3F"/>
                </a:solidFill>
                <a:latin typeface="Palatino"/>
                <a:ea typeface="Palatino"/>
                <a:cs typeface="Palatino"/>
                <a:sym typeface="Palatino"/>
              </a:rPr>
              <a:t> were shot in B&amp;W. Using the </a:t>
            </a:r>
            <a:r>
              <a:rPr lang="fr-FR" sz="1800" b="1">
                <a:solidFill>
                  <a:srgbClr val="3F3F3F"/>
                </a:solidFill>
                <a:latin typeface="Palatino"/>
                <a:ea typeface="Palatino"/>
                <a:cs typeface="Palatino"/>
                <a:sym typeface="Palatino"/>
              </a:rPr>
              <a:t>colorized</a:t>
            </a:r>
            <a:r>
              <a:rPr lang="fr-FR" sz="1800">
                <a:solidFill>
                  <a:srgbClr val="3F3F3F"/>
                </a:solidFill>
                <a:latin typeface="Palatino"/>
                <a:ea typeface="Palatino"/>
                <a:cs typeface="Palatino"/>
                <a:sym typeface="Palatino"/>
              </a:rPr>
              <a:t> version released that is most commonly syndicated and released on DVD. </a:t>
            </a:r>
            <a:endParaRPr/>
          </a:p>
          <a:p>
            <a:pPr marL="0" marR="0" lvl="0" indent="0" algn="just" rtl="0">
              <a:spcBef>
                <a:spcPts val="0"/>
              </a:spcBef>
              <a:spcAft>
                <a:spcPts val="0"/>
              </a:spcAft>
              <a:buNone/>
            </a:pPr>
            <a:endParaRPr sz="1800">
              <a:solidFill>
                <a:srgbClr val="3F3F3F"/>
              </a:solidFill>
              <a:latin typeface="Palatino"/>
              <a:ea typeface="Palatino"/>
              <a:cs typeface="Palatino"/>
              <a:sym typeface="Palatino"/>
            </a:endParaRPr>
          </a:p>
          <a:p>
            <a:pPr marL="0" marR="0" lvl="0" indent="0" algn="just" rtl="0">
              <a:spcBef>
                <a:spcPts val="0"/>
              </a:spcBef>
              <a:spcAft>
                <a:spcPts val="0"/>
              </a:spcAft>
              <a:buNone/>
            </a:pPr>
            <a:r>
              <a:rPr lang="fr-FR" sz="1800">
                <a:solidFill>
                  <a:srgbClr val="3F3F3F"/>
                </a:solidFill>
                <a:latin typeface="Palatino"/>
                <a:ea typeface="Palatino"/>
                <a:cs typeface="Palatino"/>
                <a:sym typeface="Palatino"/>
              </a:rPr>
              <a:t>Allowed exception to </a:t>
            </a:r>
            <a:r>
              <a:rPr lang="fr-FR" sz="1800" b="1">
                <a:solidFill>
                  <a:srgbClr val="3F3F3F"/>
                </a:solidFill>
                <a:latin typeface="Palatino"/>
                <a:ea typeface="Palatino"/>
                <a:cs typeface="Palatino"/>
                <a:sym typeface="Palatino"/>
              </a:rPr>
              <a:t>DMCA § 1201</a:t>
            </a:r>
            <a:r>
              <a:rPr lang="fr-FR" sz="1800">
                <a:solidFill>
                  <a:srgbClr val="3F3F3F"/>
                </a:solidFill>
                <a:latin typeface="Palatino"/>
                <a:ea typeface="Palatino"/>
                <a:cs typeface="Palatino"/>
                <a:sym typeface="Palatino"/>
              </a:rPr>
              <a:t>. Thanks to work with  Samuelson Law Clinic at UC Berkeley.</a:t>
            </a:r>
            <a:endParaRPr/>
          </a:p>
        </p:txBody>
      </p:sp>
      <p:pic>
        <p:nvPicPr>
          <p:cNvPr id="388" name="Google Shape;388;p25" descr="Bewitched - The Complete Series"/>
          <p:cNvPicPr preferRelativeResize="0"/>
          <p:nvPr/>
        </p:nvPicPr>
        <p:blipFill rotWithShape="1">
          <a:blip r:embed="rId4">
            <a:alphaModFix/>
          </a:blip>
          <a:srcRect/>
          <a:stretch/>
        </p:blipFill>
        <p:spPr>
          <a:xfrm>
            <a:off x="8134535" y="3326333"/>
            <a:ext cx="1878271" cy="2677047"/>
          </a:xfrm>
          <a:prstGeom prst="rect">
            <a:avLst/>
          </a:prstGeom>
          <a:noFill/>
          <a:ln>
            <a:noFill/>
          </a:ln>
        </p:spPr>
      </p:pic>
      <p:pic>
        <p:nvPicPr>
          <p:cNvPr id="389" name="Google Shape;389;p25" descr="I Dream of Jeannie: The Complete Series DVD"/>
          <p:cNvPicPr preferRelativeResize="0"/>
          <p:nvPr/>
        </p:nvPicPr>
        <p:blipFill rotWithShape="1">
          <a:blip r:embed="rId5">
            <a:alphaModFix/>
          </a:blip>
          <a:srcRect/>
          <a:stretch/>
        </p:blipFill>
        <p:spPr>
          <a:xfrm>
            <a:off x="10156866" y="3342942"/>
            <a:ext cx="1869083" cy="2660440"/>
          </a:xfrm>
          <a:prstGeom prst="rect">
            <a:avLst/>
          </a:prstGeom>
          <a:noFill/>
          <a:ln>
            <a:noFill/>
          </a:ln>
        </p:spPr>
      </p:pic>
      <p:pic>
        <p:nvPicPr>
          <p:cNvPr id="390" name="Google Shape;390;p25" descr="The Donna Reed Show: Season 2"/>
          <p:cNvPicPr preferRelativeResize="0"/>
          <p:nvPr/>
        </p:nvPicPr>
        <p:blipFill rotWithShape="1">
          <a:blip r:embed="rId6">
            <a:alphaModFix/>
          </a:blip>
          <a:srcRect/>
          <a:stretch/>
        </p:blipFill>
        <p:spPr>
          <a:xfrm>
            <a:off x="8146056" y="686301"/>
            <a:ext cx="1784940" cy="2519916"/>
          </a:xfrm>
          <a:prstGeom prst="rect">
            <a:avLst/>
          </a:prstGeom>
          <a:noFill/>
          <a:ln>
            <a:noFill/>
          </a:ln>
        </p:spPr>
      </p:pic>
      <p:pic>
        <p:nvPicPr>
          <p:cNvPr id="391" name="Google Shape;391;p25"/>
          <p:cNvPicPr preferRelativeResize="0"/>
          <p:nvPr/>
        </p:nvPicPr>
        <p:blipFill rotWithShape="1">
          <a:blip r:embed="rId7">
            <a:alphaModFix/>
          </a:blip>
          <a:srcRect/>
          <a:stretch/>
        </p:blipFill>
        <p:spPr>
          <a:xfrm>
            <a:off x="6076974" y="686301"/>
            <a:ext cx="1878271" cy="2519916"/>
          </a:xfrm>
          <a:prstGeom prst="rect">
            <a:avLst/>
          </a:prstGeom>
          <a:noFill/>
          <a:ln>
            <a:noFill/>
          </a:ln>
        </p:spPr>
      </p:pic>
      <p:pic>
        <p:nvPicPr>
          <p:cNvPr id="392" name="Google Shape;392;p25"/>
          <p:cNvPicPr preferRelativeResize="0"/>
          <p:nvPr/>
        </p:nvPicPr>
        <p:blipFill rotWithShape="1">
          <a:blip r:embed="rId8">
            <a:alphaModFix/>
          </a:blip>
          <a:srcRect/>
          <a:stretch/>
        </p:blipFill>
        <p:spPr>
          <a:xfrm>
            <a:off x="10121807" y="686301"/>
            <a:ext cx="1900017" cy="2519916"/>
          </a:xfrm>
          <a:prstGeom prst="rect">
            <a:avLst/>
          </a:prstGeom>
          <a:noFill/>
          <a:ln>
            <a:noFill/>
          </a:ln>
        </p:spPr>
      </p:pic>
      <p:pic>
        <p:nvPicPr>
          <p:cNvPr id="393" name="Google Shape;393;p25" descr="My Living Doll: The Official Collection 1 [DVD] [1964] [US Import]"/>
          <p:cNvPicPr preferRelativeResize="0"/>
          <p:nvPr/>
        </p:nvPicPr>
        <p:blipFill rotWithShape="1">
          <a:blip r:embed="rId9">
            <a:alphaModFix/>
          </a:blip>
          <a:srcRect/>
          <a:stretch/>
        </p:blipFill>
        <p:spPr>
          <a:xfrm>
            <a:off x="6076974" y="3342941"/>
            <a:ext cx="1878271" cy="2660441"/>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Google Shape;399;p26"/>
          <p:cNvSpPr/>
          <p:nvPr/>
        </p:nvSpPr>
        <p:spPr>
          <a:xfrm>
            <a:off x="0" y="0"/>
            <a:ext cx="12192000" cy="6857998"/>
          </a:xfrm>
          <a:prstGeom prst="rect">
            <a:avLst/>
          </a:prstGeom>
          <a:solidFill>
            <a:srgbClr val="0C0C0C">
              <a:alpha val="8431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00" name="Google Shape;400;p26"/>
          <p:cNvSpPr txBox="1"/>
          <p:nvPr/>
        </p:nvSpPr>
        <p:spPr>
          <a:xfrm>
            <a:off x="351724" y="2921167"/>
            <a:ext cx="8424290" cy="101566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6000" b="1">
                <a:solidFill>
                  <a:srgbClr val="D8D8D8"/>
                </a:solidFill>
                <a:latin typeface="Calibri"/>
                <a:ea typeface="Calibri"/>
                <a:cs typeface="Calibri"/>
                <a:sym typeface="Calibri"/>
              </a:rPr>
              <a:t>5. Methods</a:t>
            </a:r>
            <a:endParaRPr/>
          </a:p>
        </p:txBody>
      </p:sp>
      <p:pic>
        <p:nvPicPr>
          <p:cNvPr id="401" name="Google Shape;401;p26"/>
          <p:cNvPicPr preferRelativeResize="0"/>
          <p:nvPr/>
        </p:nvPicPr>
        <p:blipFill rotWithShape="1">
          <a:blip r:embed="rId3">
            <a:alphaModFix/>
          </a:blip>
          <a:srcRect/>
          <a:stretch/>
        </p:blipFill>
        <p:spPr>
          <a:xfrm>
            <a:off x="11311209" y="6498187"/>
            <a:ext cx="791704" cy="276999"/>
          </a:xfrm>
          <a:prstGeom prst="rect">
            <a:avLst/>
          </a:prstGeom>
          <a:noFill/>
          <a:ln>
            <a:noFill/>
          </a:ln>
        </p:spPr>
      </p:pic>
      <p:sp>
        <p:nvSpPr>
          <p:cNvPr id="402" name="Google Shape;402;p26"/>
          <p:cNvSpPr txBox="1"/>
          <p:nvPr/>
        </p:nvSpPr>
        <p:spPr>
          <a:xfrm>
            <a:off x="89087" y="6498187"/>
            <a:ext cx="4661587"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200">
                <a:solidFill>
                  <a:srgbClr val="D8D8D8"/>
                </a:solidFill>
                <a:latin typeface="Courier"/>
                <a:ea typeface="Courier"/>
                <a:cs typeface="Courier"/>
                <a:sym typeface="Courier"/>
              </a:rPr>
              <a:t>01 – Six TV Families| </a:t>
            </a:r>
            <a:r>
              <a:rPr lang="fr-FR" sz="1200" b="1">
                <a:solidFill>
                  <a:srgbClr val="D8D8D8"/>
                </a:solidFill>
                <a:latin typeface="Courier"/>
                <a:ea typeface="Courier"/>
                <a:cs typeface="Courier"/>
                <a:sym typeface="Courier"/>
              </a:rPr>
              <a:t>Methods</a:t>
            </a:r>
            <a:endParaRPr sz="1200">
              <a:solidFill>
                <a:srgbClr val="D8D8D8"/>
              </a:solidFill>
              <a:latin typeface="Courier"/>
              <a:ea typeface="Courier"/>
              <a:cs typeface="Courier"/>
              <a:sym typeface="Courie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06"/>
        <p:cNvGrpSpPr/>
        <p:nvPr/>
      </p:nvGrpSpPr>
      <p:grpSpPr>
        <a:xfrm>
          <a:off x="0" y="0"/>
          <a:ext cx="0" cy="0"/>
          <a:chOff x="0" y="0"/>
          <a:chExt cx="0" cy="0"/>
        </a:xfrm>
      </p:grpSpPr>
      <p:pic>
        <p:nvPicPr>
          <p:cNvPr id="407" name="Google Shape;407;p27"/>
          <p:cNvPicPr preferRelativeResize="0"/>
          <p:nvPr/>
        </p:nvPicPr>
        <p:blipFill rotWithShape="1">
          <a:blip r:embed="rId3">
            <a:alphaModFix amt="79000"/>
          </a:blip>
          <a:srcRect t="14638" b="14493"/>
          <a:stretch/>
        </p:blipFill>
        <p:spPr>
          <a:xfrm>
            <a:off x="6379988" y="681943"/>
            <a:ext cx="5252432" cy="5583564"/>
          </a:xfrm>
          <a:prstGeom prst="rect">
            <a:avLst/>
          </a:prstGeom>
          <a:solidFill>
            <a:schemeClr val="dk1">
              <a:alpha val="19215"/>
            </a:schemeClr>
          </a:solidFill>
          <a:ln>
            <a:noFill/>
          </a:ln>
        </p:spPr>
      </p:pic>
      <p:pic>
        <p:nvPicPr>
          <p:cNvPr id="408" name="Google Shape;408;p27"/>
          <p:cNvPicPr preferRelativeResize="0"/>
          <p:nvPr/>
        </p:nvPicPr>
        <p:blipFill rotWithShape="1">
          <a:blip r:embed="rId4">
            <a:alphaModFix/>
          </a:blip>
          <a:srcRect/>
          <a:stretch/>
        </p:blipFill>
        <p:spPr>
          <a:xfrm>
            <a:off x="11311209" y="6498187"/>
            <a:ext cx="791704" cy="276999"/>
          </a:xfrm>
          <a:prstGeom prst="rect">
            <a:avLst/>
          </a:prstGeom>
          <a:noFill/>
          <a:ln>
            <a:noFill/>
          </a:ln>
        </p:spPr>
      </p:pic>
      <p:sp>
        <p:nvSpPr>
          <p:cNvPr id="409" name="Google Shape;409;p27"/>
          <p:cNvSpPr txBox="1"/>
          <p:nvPr/>
        </p:nvSpPr>
        <p:spPr>
          <a:xfrm>
            <a:off x="89087" y="6498187"/>
            <a:ext cx="4661587"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200">
                <a:solidFill>
                  <a:srgbClr val="595959"/>
                </a:solidFill>
                <a:latin typeface="Courier"/>
                <a:ea typeface="Courier"/>
                <a:cs typeface="Courier"/>
                <a:sym typeface="Courier"/>
              </a:rPr>
              <a:t>01 – Six TV Families | </a:t>
            </a:r>
            <a:r>
              <a:rPr lang="fr-FR" sz="1200" b="1">
                <a:solidFill>
                  <a:srgbClr val="595959"/>
                </a:solidFill>
                <a:latin typeface="Courier"/>
                <a:ea typeface="Courier"/>
                <a:cs typeface="Courier"/>
                <a:sym typeface="Courier"/>
              </a:rPr>
              <a:t>Methods</a:t>
            </a:r>
            <a:endParaRPr sz="1200">
              <a:solidFill>
                <a:srgbClr val="595959"/>
              </a:solidFill>
              <a:latin typeface="Courier"/>
              <a:ea typeface="Courier"/>
              <a:cs typeface="Courier"/>
              <a:sym typeface="Courier"/>
            </a:endParaRPr>
          </a:p>
        </p:txBody>
      </p:sp>
      <p:sp>
        <p:nvSpPr>
          <p:cNvPr id="410" name="Google Shape;410;p27"/>
          <p:cNvSpPr txBox="1"/>
          <p:nvPr/>
        </p:nvSpPr>
        <p:spPr>
          <a:xfrm>
            <a:off x="601830" y="803005"/>
            <a:ext cx="5252434" cy="1754326"/>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fr-FR" sz="1800">
                <a:solidFill>
                  <a:srgbClr val="3F3F3F"/>
                </a:solidFill>
                <a:latin typeface="Palatino"/>
                <a:ea typeface="Palatino"/>
                <a:cs typeface="Palatino"/>
                <a:sym typeface="Palatino"/>
              </a:rPr>
              <a:t>Raw pixel intensities are hard to interpret. We create automatically produced </a:t>
            </a:r>
            <a:r>
              <a:rPr lang="fr-FR" sz="1800" b="1">
                <a:solidFill>
                  <a:srgbClr val="3F3F3F"/>
                </a:solidFill>
                <a:latin typeface="Palatino"/>
                <a:ea typeface="Palatino"/>
                <a:cs typeface="Palatino"/>
                <a:sym typeface="Palatino"/>
              </a:rPr>
              <a:t>annotations</a:t>
            </a:r>
            <a:r>
              <a:rPr lang="fr-FR" sz="1800">
                <a:solidFill>
                  <a:srgbClr val="3F3F3F"/>
                </a:solidFill>
                <a:latin typeface="Palatino"/>
                <a:ea typeface="Palatino"/>
                <a:cs typeface="Palatino"/>
                <a:sym typeface="Palatino"/>
              </a:rPr>
              <a:t> by applying off-the-shelf computer vision algorithms to the individual frames. </a:t>
            </a:r>
            <a:endParaRPr/>
          </a:p>
          <a:p>
            <a:pPr marL="0" marR="0" lvl="0" indent="0" algn="just" rtl="0">
              <a:spcBef>
                <a:spcPts val="0"/>
              </a:spcBef>
              <a:spcAft>
                <a:spcPts val="0"/>
              </a:spcAft>
              <a:buNone/>
            </a:pPr>
            <a:endParaRPr sz="1800">
              <a:solidFill>
                <a:srgbClr val="3F3F3F"/>
              </a:solidFill>
              <a:latin typeface="Palatino"/>
              <a:ea typeface="Palatino"/>
              <a:cs typeface="Palatino"/>
              <a:sym typeface="Palatino"/>
            </a:endParaRPr>
          </a:p>
          <a:p>
            <a:pPr marL="0" marR="0" lvl="0" indent="0" algn="just" rtl="0">
              <a:spcBef>
                <a:spcPts val="0"/>
              </a:spcBef>
              <a:spcAft>
                <a:spcPts val="0"/>
              </a:spcAft>
              <a:buNone/>
            </a:pPr>
            <a:r>
              <a:rPr lang="fr-FR" sz="1800">
                <a:solidFill>
                  <a:srgbClr val="3F3F3F"/>
                </a:solidFill>
                <a:latin typeface="Palatino"/>
                <a:ea typeface="Palatino"/>
                <a:cs typeface="Palatino"/>
                <a:sym typeface="Palatino"/>
              </a:rPr>
              <a:t>	– </a:t>
            </a:r>
            <a:r>
              <a:rPr lang="fr-FR" sz="1800" b="1">
                <a:solidFill>
                  <a:srgbClr val="3F3F3F"/>
                </a:solidFill>
                <a:latin typeface="Palatino"/>
                <a:ea typeface="Palatino"/>
                <a:cs typeface="Palatino"/>
                <a:sym typeface="Palatino"/>
              </a:rPr>
              <a:t>shot boundary detection </a:t>
            </a:r>
            <a:endParaRPr/>
          </a:p>
        </p:txBody>
      </p:sp>
      <p:sp>
        <p:nvSpPr>
          <p:cNvPr id="411" name="Google Shape;411;p27"/>
          <p:cNvSpPr txBox="1"/>
          <p:nvPr/>
        </p:nvSpPr>
        <p:spPr>
          <a:xfrm>
            <a:off x="362356" y="103070"/>
            <a:ext cx="8424290"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2800" b="1">
                <a:solidFill>
                  <a:srgbClr val="3F3F3F"/>
                </a:solidFill>
                <a:latin typeface="Calibri"/>
                <a:ea typeface="Calibri"/>
                <a:cs typeface="Calibri"/>
                <a:sym typeface="Calibri"/>
              </a:rPr>
              <a:t>Methods</a:t>
            </a:r>
            <a:endParaRPr/>
          </a:p>
        </p:txBody>
      </p:sp>
      <p:sp>
        <p:nvSpPr>
          <p:cNvPr id="412" name="Google Shape;412;p27"/>
          <p:cNvSpPr txBox="1"/>
          <p:nvPr/>
        </p:nvSpPr>
        <p:spPr>
          <a:xfrm>
            <a:off x="559579" y="5850009"/>
            <a:ext cx="5252434" cy="415498"/>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fr-FR" sz="1050">
                <a:solidFill>
                  <a:srgbClr val="7F7F7F"/>
                </a:solidFill>
                <a:latin typeface="Palatino"/>
                <a:ea typeface="Palatino"/>
                <a:cs typeface="Palatino"/>
                <a:sym typeface="Palatino"/>
              </a:rPr>
              <a:t>Li, Yanghao, et al. (2021) "Benchmarking Detection Transfer Learning with Vision Transformers." arXiv e-prints: arXiv-2111.</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pic>
        <p:nvPicPr>
          <p:cNvPr id="418" name="Google Shape;418;p28"/>
          <p:cNvPicPr preferRelativeResize="0"/>
          <p:nvPr/>
        </p:nvPicPr>
        <p:blipFill rotWithShape="1">
          <a:blip r:embed="rId3">
            <a:alphaModFix amt="57000"/>
          </a:blip>
          <a:srcRect t="14638" b="14493"/>
          <a:stretch/>
        </p:blipFill>
        <p:spPr>
          <a:xfrm>
            <a:off x="6379988" y="681943"/>
            <a:ext cx="5252432" cy="5583564"/>
          </a:xfrm>
          <a:prstGeom prst="rect">
            <a:avLst/>
          </a:prstGeom>
          <a:solidFill>
            <a:schemeClr val="dk1">
              <a:alpha val="19215"/>
            </a:schemeClr>
          </a:solidFill>
          <a:ln>
            <a:noFill/>
          </a:ln>
        </p:spPr>
      </p:pic>
      <p:pic>
        <p:nvPicPr>
          <p:cNvPr id="419" name="Google Shape;419;p28"/>
          <p:cNvPicPr preferRelativeResize="0"/>
          <p:nvPr/>
        </p:nvPicPr>
        <p:blipFill rotWithShape="1">
          <a:blip r:embed="rId4">
            <a:alphaModFix/>
          </a:blip>
          <a:srcRect/>
          <a:stretch/>
        </p:blipFill>
        <p:spPr>
          <a:xfrm>
            <a:off x="11311209" y="6498187"/>
            <a:ext cx="791704" cy="276999"/>
          </a:xfrm>
          <a:prstGeom prst="rect">
            <a:avLst/>
          </a:prstGeom>
          <a:noFill/>
          <a:ln>
            <a:noFill/>
          </a:ln>
        </p:spPr>
      </p:pic>
      <p:sp>
        <p:nvSpPr>
          <p:cNvPr id="420" name="Google Shape;420;p28"/>
          <p:cNvSpPr txBox="1"/>
          <p:nvPr/>
        </p:nvSpPr>
        <p:spPr>
          <a:xfrm>
            <a:off x="89087" y="6498187"/>
            <a:ext cx="4661587"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200">
                <a:solidFill>
                  <a:srgbClr val="595959"/>
                </a:solidFill>
                <a:latin typeface="Courier"/>
                <a:ea typeface="Courier"/>
                <a:cs typeface="Courier"/>
                <a:sym typeface="Courier"/>
              </a:rPr>
              <a:t>01 – Six TV Families | </a:t>
            </a:r>
            <a:r>
              <a:rPr lang="fr-FR" sz="1200" b="1">
                <a:solidFill>
                  <a:srgbClr val="595959"/>
                </a:solidFill>
                <a:latin typeface="Courier"/>
                <a:ea typeface="Courier"/>
                <a:cs typeface="Courier"/>
                <a:sym typeface="Courier"/>
              </a:rPr>
              <a:t>Methods</a:t>
            </a:r>
            <a:endParaRPr sz="1200">
              <a:solidFill>
                <a:srgbClr val="595959"/>
              </a:solidFill>
              <a:latin typeface="Courier"/>
              <a:ea typeface="Courier"/>
              <a:cs typeface="Courier"/>
              <a:sym typeface="Courier"/>
            </a:endParaRPr>
          </a:p>
        </p:txBody>
      </p:sp>
      <p:sp>
        <p:nvSpPr>
          <p:cNvPr id="421" name="Google Shape;421;p28"/>
          <p:cNvSpPr txBox="1"/>
          <p:nvPr/>
        </p:nvSpPr>
        <p:spPr>
          <a:xfrm>
            <a:off x="601830" y="803005"/>
            <a:ext cx="5252434" cy="1754326"/>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fr-FR" sz="1800">
                <a:solidFill>
                  <a:srgbClr val="3F3F3F"/>
                </a:solidFill>
                <a:latin typeface="Palatino"/>
                <a:ea typeface="Palatino"/>
                <a:cs typeface="Palatino"/>
                <a:sym typeface="Palatino"/>
              </a:rPr>
              <a:t>Raw pixel intensities are hard to interpret. We create automatically produced </a:t>
            </a:r>
            <a:r>
              <a:rPr lang="fr-FR" sz="1800" b="1">
                <a:solidFill>
                  <a:srgbClr val="3F3F3F"/>
                </a:solidFill>
                <a:latin typeface="Palatino"/>
                <a:ea typeface="Palatino"/>
                <a:cs typeface="Palatino"/>
                <a:sym typeface="Palatino"/>
              </a:rPr>
              <a:t>annotations</a:t>
            </a:r>
            <a:r>
              <a:rPr lang="fr-FR" sz="1800">
                <a:solidFill>
                  <a:srgbClr val="3F3F3F"/>
                </a:solidFill>
                <a:latin typeface="Palatino"/>
                <a:ea typeface="Palatino"/>
                <a:cs typeface="Palatino"/>
                <a:sym typeface="Palatino"/>
              </a:rPr>
              <a:t> by applying off-the-shelf computer vision algorithms to the individual frames. </a:t>
            </a:r>
            <a:endParaRPr/>
          </a:p>
          <a:p>
            <a:pPr marL="0" marR="0" lvl="0" indent="0" algn="just" rtl="0">
              <a:spcBef>
                <a:spcPts val="0"/>
              </a:spcBef>
              <a:spcAft>
                <a:spcPts val="0"/>
              </a:spcAft>
              <a:buNone/>
            </a:pPr>
            <a:endParaRPr sz="1800">
              <a:solidFill>
                <a:srgbClr val="3F3F3F"/>
              </a:solidFill>
              <a:latin typeface="Palatino"/>
              <a:ea typeface="Palatino"/>
              <a:cs typeface="Palatino"/>
              <a:sym typeface="Palatino"/>
            </a:endParaRPr>
          </a:p>
          <a:p>
            <a:pPr marL="0" marR="0" lvl="0" indent="0" algn="just" rtl="0">
              <a:spcBef>
                <a:spcPts val="0"/>
              </a:spcBef>
              <a:spcAft>
                <a:spcPts val="0"/>
              </a:spcAft>
              <a:buNone/>
            </a:pPr>
            <a:r>
              <a:rPr lang="fr-FR" sz="1800">
                <a:solidFill>
                  <a:srgbClr val="3F3F3F"/>
                </a:solidFill>
                <a:latin typeface="Palatino"/>
                <a:ea typeface="Palatino"/>
                <a:cs typeface="Palatino"/>
                <a:sym typeface="Palatino"/>
              </a:rPr>
              <a:t>	– </a:t>
            </a:r>
            <a:r>
              <a:rPr lang="fr-FR" sz="1800" b="1">
                <a:solidFill>
                  <a:srgbClr val="3F3F3F"/>
                </a:solidFill>
                <a:latin typeface="Palatino"/>
                <a:ea typeface="Palatino"/>
                <a:cs typeface="Palatino"/>
                <a:sym typeface="Palatino"/>
              </a:rPr>
              <a:t>shot boundary detection </a:t>
            </a:r>
            <a:endParaRPr/>
          </a:p>
        </p:txBody>
      </p:sp>
      <p:sp>
        <p:nvSpPr>
          <p:cNvPr id="422" name="Google Shape;422;p28"/>
          <p:cNvSpPr txBox="1"/>
          <p:nvPr/>
        </p:nvSpPr>
        <p:spPr>
          <a:xfrm>
            <a:off x="362356" y="103070"/>
            <a:ext cx="8424290"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2800" b="1">
                <a:solidFill>
                  <a:srgbClr val="3F3F3F"/>
                </a:solidFill>
                <a:latin typeface="Calibri"/>
                <a:ea typeface="Calibri"/>
                <a:cs typeface="Calibri"/>
                <a:sym typeface="Calibri"/>
              </a:rPr>
              <a:t>Methods</a:t>
            </a:r>
            <a:endParaRPr/>
          </a:p>
        </p:txBody>
      </p:sp>
      <p:sp>
        <p:nvSpPr>
          <p:cNvPr id="423" name="Google Shape;423;p28"/>
          <p:cNvSpPr txBox="1"/>
          <p:nvPr/>
        </p:nvSpPr>
        <p:spPr>
          <a:xfrm>
            <a:off x="559579" y="5850009"/>
            <a:ext cx="5252434" cy="415498"/>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fr-FR" sz="1050">
                <a:solidFill>
                  <a:srgbClr val="7F7F7F"/>
                </a:solidFill>
                <a:latin typeface="Palatino"/>
                <a:ea typeface="Palatino"/>
                <a:cs typeface="Palatino"/>
                <a:sym typeface="Palatino"/>
              </a:rPr>
              <a:t>Li, Yanghao, et al. (2021) "Benchmarking Detection Transfer Learning with Vision Transformers." arXiv e-prints: arXiv-2111.</a:t>
            </a:r>
            <a:endParaRPr/>
          </a:p>
        </p:txBody>
      </p:sp>
      <p:sp>
        <p:nvSpPr>
          <p:cNvPr id="424" name="Google Shape;424;p28"/>
          <p:cNvSpPr/>
          <p:nvPr/>
        </p:nvSpPr>
        <p:spPr>
          <a:xfrm>
            <a:off x="10110599" y="2349581"/>
            <a:ext cx="45719" cy="552645"/>
          </a:xfrm>
          <a:prstGeom prst="rect">
            <a:avLst/>
          </a:prstGeom>
          <a:solidFill>
            <a:srgbClr val="C00000"/>
          </a:solidFill>
          <a:ln w="28575"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425" name="Google Shape;425;p28"/>
          <p:cNvSpPr/>
          <p:nvPr/>
        </p:nvSpPr>
        <p:spPr>
          <a:xfrm>
            <a:off x="7112295" y="4599138"/>
            <a:ext cx="45719" cy="552645"/>
          </a:xfrm>
          <a:prstGeom prst="rect">
            <a:avLst/>
          </a:prstGeom>
          <a:solidFill>
            <a:srgbClr val="C00000"/>
          </a:solidFill>
          <a:ln w="28575"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426" name="Google Shape;426;p28"/>
          <p:cNvSpPr/>
          <p:nvPr/>
        </p:nvSpPr>
        <p:spPr>
          <a:xfrm>
            <a:off x="10087739" y="5151783"/>
            <a:ext cx="45719" cy="552645"/>
          </a:xfrm>
          <a:prstGeom prst="rect">
            <a:avLst/>
          </a:prstGeom>
          <a:solidFill>
            <a:srgbClr val="C00000"/>
          </a:solidFill>
          <a:ln w="28575"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427" name="Google Shape;427;p28"/>
          <p:cNvSpPr/>
          <p:nvPr/>
        </p:nvSpPr>
        <p:spPr>
          <a:xfrm>
            <a:off x="10866304" y="5702924"/>
            <a:ext cx="45719" cy="552644"/>
          </a:xfrm>
          <a:prstGeom prst="rect">
            <a:avLst/>
          </a:prstGeom>
          <a:solidFill>
            <a:srgbClr val="C00000"/>
          </a:solidFill>
          <a:ln w="28575"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428" name="Google Shape;428;p28"/>
          <p:cNvSpPr/>
          <p:nvPr/>
        </p:nvSpPr>
        <p:spPr>
          <a:xfrm rot="5400000">
            <a:off x="8255231" y="1036921"/>
            <a:ext cx="45719" cy="3776330"/>
          </a:xfrm>
          <a:prstGeom prst="rect">
            <a:avLst/>
          </a:prstGeom>
          <a:solidFill>
            <a:srgbClr val="C00000"/>
          </a:solidFill>
          <a:ln w="28575"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429" name="Google Shape;429;p28"/>
          <p:cNvSpPr/>
          <p:nvPr/>
        </p:nvSpPr>
        <p:spPr>
          <a:xfrm rot="5400000">
            <a:off x="9365897" y="2368395"/>
            <a:ext cx="45719" cy="4507207"/>
          </a:xfrm>
          <a:prstGeom prst="rect">
            <a:avLst/>
          </a:prstGeom>
          <a:solidFill>
            <a:srgbClr val="C00000"/>
          </a:solidFill>
          <a:ln w="28575"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430" name="Google Shape;430;p28"/>
          <p:cNvSpPr/>
          <p:nvPr/>
        </p:nvSpPr>
        <p:spPr>
          <a:xfrm rot="5400000" flipH="1">
            <a:off x="8232894" y="3894025"/>
            <a:ext cx="55655" cy="3730614"/>
          </a:xfrm>
          <a:prstGeom prst="rect">
            <a:avLst/>
          </a:prstGeom>
          <a:solidFill>
            <a:srgbClr val="C00000"/>
          </a:solidFill>
          <a:ln w="28575"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431" name="Google Shape;431;p28"/>
          <p:cNvSpPr/>
          <p:nvPr/>
        </p:nvSpPr>
        <p:spPr>
          <a:xfrm rot="5400000" flipH="1">
            <a:off x="10848651" y="1555873"/>
            <a:ext cx="55655" cy="1531760"/>
          </a:xfrm>
          <a:prstGeom prst="rect">
            <a:avLst/>
          </a:prstGeom>
          <a:solidFill>
            <a:srgbClr val="C00000"/>
          </a:solidFill>
          <a:ln w="28575"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432" name="Google Shape;432;p28"/>
          <p:cNvSpPr/>
          <p:nvPr/>
        </p:nvSpPr>
        <p:spPr>
          <a:xfrm rot="5400000" flipH="1">
            <a:off x="10829251" y="4372365"/>
            <a:ext cx="55655" cy="1531760"/>
          </a:xfrm>
          <a:prstGeom prst="rect">
            <a:avLst/>
          </a:prstGeom>
          <a:solidFill>
            <a:srgbClr val="C00000"/>
          </a:solidFill>
          <a:ln w="28575"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433" name="Google Shape;433;p28"/>
          <p:cNvSpPr/>
          <p:nvPr/>
        </p:nvSpPr>
        <p:spPr>
          <a:xfrm rot="5400000" flipH="1">
            <a:off x="6752214" y="4772442"/>
            <a:ext cx="45719" cy="765881"/>
          </a:xfrm>
          <a:prstGeom prst="rect">
            <a:avLst/>
          </a:prstGeom>
          <a:solidFill>
            <a:srgbClr val="C00000"/>
          </a:solidFill>
          <a:ln w="28575"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434" name="Google Shape;434;p28"/>
          <p:cNvSpPr/>
          <p:nvPr/>
        </p:nvSpPr>
        <p:spPr>
          <a:xfrm rot="5400000" flipH="1">
            <a:off x="11216803" y="5353927"/>
            <a:ext cx="55656" cy="756655"/>
          </a:xfrm>
          <a:prstGeom prst="rect">
            <a:avLst/>
          </a:prstGeom>
          <a:solidFill>
            <a:srgbClr val="C00000"/>
          </a:solidFill>
          <a:ln w="28575"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435" name="Google Shape;435;p28"/>
          <p:cNvSpPr/>
          <p:nvPr/>
        </p:nvSpPr>
        <p:spPr>
          <a:xfrm>
            <a:off x="8726559" y="1659400"/>
            <a:ext cx="660027" cy="152086"/>
          </a:xfrm>
          <a:prstGeom prst="rect">
            <a:avLst/>
          </a:prstGeom>
          <a:solidFill>
            <a:schemeClr val="l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436" name="Google Shape;436;p28"/>
          <p:cNvSpPr txBox="1"/>
          <p:nvPr/>
        </p:nvSpPr>
        <p:spPr>
          <a:xfrm>
            <a:off x="8617683" y="1607585"/>
            <a:ext cx="868294" cy="2616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1100" b="1">
                <a:solidFill>
                  <a:srgbClr val="C00000"/>
                </a:solidFill>
                <a:latin typeface="Calibri"/>
                <a:ea typeface="Calibri"/>
                <a:cs typeface="Calibri"/>
                <a:sym typeface="Calibri"/>
              </a:rPr>
              <a:t>SHOT #1</a:t>
            </a:r>
            <a:endParaRPr/>
          </a:p>
        </p:txBody>
      </p:sp>
      <p:sp>
        <p:nvSpPr>
          <p:cNvPr id="437" name="Google Shape;437;p28"/>
          <p:cNvSpPr/>
          <p:nvPr/>
        </p:nvSpPr>
        <p:spPr>
          <a:xfrm>
            <a:off x="8726559" y="3719168"/>
            <a:ext cx="660027" cy="152086"/>
          </a:xfrm>
          <a:prstGeom prst="rect">
            <a:avLst/>
          </a:prstGeom>
          <a:solidFill>
            <a:schemeClr val="l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438" name="Google Shape;438;p28"/>
          <p:cNvSpPr txBox="1"/>
          <p:nvPr/>
        </p:nvSpPr>
        <p:spPr>
          <a:xfrm>
            <a:off x="8617683" y="3667353"/>
            <a:ext cx="868294" cy="2616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1100" b="1">
                <a:solidFill>
                  <a:srgbClr val="C00000"/>
                </a:solidFill>
                <a:latin typeface="Calibri"/>
                <a:ea typeface="Calibri"/>
                <a:cs typeface="Calibri"/>
                <a:sym typeface="Calibri"/>
              </a:rPr>
              <a:t>SHOT #2</a:t>
            </a:r>
            <a:endParaRPr/>
          </a:p>
        </p:txBody>
      </p:sp>
      <p:sp>
        <p:nvSpPr>
          <p:cNvPr id="439" name="Google Shape;439;p28"/>
          <p:cNvSpPr/>
          <p:nvPr/>
        </p:nvSpPr>
        <p:spPr>
          <a:xfrm>
            <a:off x="8726559" y="4806093"/>
            <a:ext cx="660027" cy="152086"/>
          </a:xfrm>
          <a:prstGeom prst="rect">
            <a:avLst/>
          </a:prstGeom>
          <a:solidFill>
            <a:schemeClr val="l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440" name="Google Shape;440;p28"/>
          <p:cNvSpPr txBox="1"/>
          <p:nvPr/>
        </p:nvSpPr>
        <p:spPr>
          <a:xfrm>
            <a:off x="8617683" y="4754278"/>
            <a:ext cx="868294" cy="2616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1100" b="1">
                <a:solidFill>
                  <a:srgbClr val="C00000"/>
                </a:solidFill>
                <a:latin typeface="Calibri"/>
                <a:ea typeface="Calibri"/>
                <a:cs typeface="Calibri"/>
                <a:sym typeface="Calibri"/>
              </a:rPr>
              <a:t>SHOT #3</a:t>
            </a:r>
            <a:endParaRPr/>
          </a:p>
        </p:txBody>
      </p:sp>
      <p:sp>
        <p:nvSpPr>
          <p:cNvPr id="441" name="Google Shape;441;p28"/>
          <p:cNvSpPr/>
          <p:nvPr/>
        </p:nvSpPr>
        <p:spPr>
          <a:xfrm>
            <a:off x="8729790" y="5350443"/>
            <a:ext cx="660027" cy="152086"/>
          </a:xfrm>
          <a:prstGeom prst="rect">
            <a:avLst/>
          </a:prstGeom>
          <a:solidFill>
            <a:schemeClr val="l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442" name="Google Shape;442;p28"/>
          <p:cNvSpPr txBox="1"/>
          <p:nvPr/>
        </p:nvSpPr>
        <p:spPr>
          <a:xfrm>
            <a:off x="8620914" y="5298628"/>
            <a:ext cx="868294" cy="2616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1100" b="1">
                <a:solidFill>
                  <a:srgbClr val="C00000"/>
                </a:solidFill>
                <a:latin typeface="Calibri"/>
                <a:ea typeface="Calibri"/>
                <a:cs typeface="Calibri"/>
                <a:sym typeface="Calibri"/>
              </a:rPr>
              <a:t>SHOT #4</a:t>
            </a:r>
            <a:endParaRPr/>
          </a:p>
        </p:txBody>
      </p:sp>
      <p:sp>
        <p:nvSpPr>
          <p:cNvPr id="443" name="Google Shape;443;p28"/>
          <p:cNvSpPr/>
          <p:nvPr/>
        </p:nvSpPr>
        <p:spPr>
          <a:xfrm>
            <a:off x="10992749" y="5920421"/>
            <a:ext cx="558329" cy="187022"/>
          </a:xfrm>
          <a:prstGeom prst="rect">
            <a:avLst/>
          </a:prstGeom>
          <a:solidFill>
            <a:schemeClr val="l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444" name="Google Shape;444;p28"/>
          <p:cNvSpPr txBox="1"/>
          <p:nvPr/>
        </p:nvSpPr>
        <p:spPr>
          <a:xfrm>
            <a:off x="10903751" y="5898423"/>
            <a:ext cx="756656" cy="2616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1100" b="1">
                <a:solidFill>
                  <a:srgbClr val="C00000"/>
                </a:solidFill>
                <a:latin typeface="Calibri"/>
                <a:ea typeface="Calibri"/>
                <a:cs typeface="Calibri"/>
                <a:sym typeface="Calibri"/>
              </a:rPr>
              <a:t>SHOT #6</a:t>
            </a:r>
            <a:endParaRPr/>
          </a:p>
        </p:txBody>
      </p:sp>
      <p:sp>
        <p:nvSpPr>
          <p:cNvPr id="445" name="Google Shape;445;p28"/>
          <p:cNvSpPr/>
          <p:nvPr/>
        </p:nvSpPr>
        <p:spPr>
          <a:xfrm>
            <a:off x="7860557" y="5148836"/>
            <a:ext cx="45719" cy="552645"/>
          </a:xfrm>
          <a:prstGeom prst="rect">
            <a:avLst/>
          </a:prstGeom>
          <a:solidFill>
            <a:srgbClr val="C00000"/>
          </a:solidFill>
          <a:ln w="28575"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446" name="Google Shape;446;p28"/>
          <p:cNvSpPr/>
          <p:nvPr/>
        </p:nvSpPr>
        <p:spPr>
          <a:xfrm rot="5400000" flipH="1">
            <a:off x="9705823" y="3276298"/>
            <a:ext cx="55655" cy="3730614"/>
          </a:xfrm>
          <a:prstGeom prst="rect">
            <a:avLst/>
          </a:prstGeom>
          <a:solidFill>
            <a:srgbClr val="C00000"/>
          </a:solidFill>
          <a:ln w="28575"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447" name="Google Shape;447;p28"/>
          <p:cNvSpPr/>
          <p:nvPr/>
        </p:nvSpPr>
        <p:spPr>
          <a:xfrm>
            <a:off x="8729790" y="5940993"/>
            <a:ext cx="660027" cy="152086"/>
          </a:xfrm>
          <a:prstGeom prst="rect">
            <a:avLst/>
          </a:prstGeom>
          <a:solidFill>
            <a:schemeClr val="l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448" name="Google Shape;448;p28"/>
          <p:cNvSpPr txBox="1"/>
          <p:nvPr/>
        </p:nvSpPr>
        <p:spPr>
          <a:xfrm>
            <a:off x="8620914" y="5889178"/>
            <a:ext cx="868294" cy="2616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1100" b="1">
                <a:solidFill>
                  <a:srgbClr val="C00000"/>
                </a:solidFill>
                <a:latin typeface="Calibri"/>
                <a:ea typeface="Calibri"/>
                <a:cs typeface="Calibri"/>
                <a:sym typeface="Calibri"/>
              </a:rPr>
              <a:t>SHOT #5</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pic>
        <p:nvPicPr>
          <p:cNvPr id="453" name="Google Shape;453;p29"/>
          <p:cNvPicPr preferRelativeResize="0"/>
          <p:nvPr/>
        </p:nvPicPr>
        <p:blipFill rotWithShape="1">
          <a:blip r:embed="rId3">
            <a:alphaModFix/>
          </a:blip>
          <a:srcRect/>
          <a:stretch/>
        </p:blipFill>
        <p:spPr>
          <a:xfrm>
            <a:off x="11311209" y="6498187"/>
            <a:ext cx="791704" cy="276999"/>
          </a:xfrm>
          <a:prstGeom prst="rect">
            <a:avLst/>
          </a:prstGeom>
          <a:noFill/>
          <a:ln>
            <a:noFill/>
          </a:ln>
        </p:spPr>
      </p:pic>
      <p:sp>
        <p:nvSpPr>
          <p:cNvPr id="454" name="Google Shape;454;p29"/>
          <p:cNvSpPr txBox="1"/>
          <p:nvPr/>
        </p:nvSpPr>
        <p:spPr>
          <a:xfrm>
            <a:off x="89087" y="6498187"/>
            <a:ext cx="4661587"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200">
                <a:solidFill>
                  <a:srgbClr val="595959"/>
                </a:solidFill>
                <a:latin typeface="Courier"/>
                <a:ea typeface="Courier"/>
                <a:cs typeface="Courier"/>
                <a:sym typeface="Courier"/>
              </a:rPr>
              <a:t>01 – Six TV Families | </a:t>
            </a:r>
            <a:r>
              <a:rPr lang="fr-FR" sz="1200" b="1">
                <a:solidFill>
                  <a:srgbClr val="595959"/>
                </a:solidFill>
                <a:latin typeface="Courier"/>
                <a:ea typeface="Courier"/>
                <a:cs typeface="Courier"/>
                <a:sym typeface="Courier"/>
              </a:rPr>
              <a:t>Methods</a:t>
            </a:r>
            <a:endParaRPr sz="1200">
              <a:solidFill>
                <a:srgbClr val="595959"/>
              </a:solidFill>
              <a:latin typeface="Courier"/>
              <a:ea typeface="Courier"/>
              <a:cs typeface="Courier"/>
              <a:sym typeface="Courier"/>
            </a:endParaRPr>
          </a:p>
        </p:txBody>
      </p:sp>
      <p:sp>
        <p:nvSpPr>
          <p:cNvPr id="455" name="Google Shape;455;p29"/>
          <p:cNvSpPr txBox="1"/>
          <p:nvPr/>
        </p:nvSpPr>
        <p:spPr>
          <a:xfrm>
            <a:off x="601830" y="803005"/>
            <a:ext cx="5252434" cy="2031325"/>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fr-FR" sz="1800">
                <a:solidFill>
                  <a:srgbClr val="3F3F3F"/>
                </a:solidFill>
                <a:latin typeface="Palatino"/>
                <a:ea typeface="Palatino"/>
                <a:cs typeface="Palatino"/>
                <a:sym typeface="Palatino"/>
              </a:rPr>
              <a:t>Raw pixel intensities are hard to interpret. We create automatically produced </a:t>
            </a:r>
            <a:r>
              <a:rPr lang="fr-FR" sz="1800" b="1">
                <a:solidFill>
                  <a:srgbClr val="3F3F3F"/>
                </a:solidFill>
                <a:latin typeface="Palatino"/>
                <a:ea typeface="Palatino"/>
                <a:cs typeface="Palatino"/>
                <a:sym typeface="Palatino"/>
              </a:rPr>
              <a:t>annotations</a:t>
            </a:r>
            <a:r>
              <a:rPr lang="fr-FR" sz="1800">
                <a:solidFill>
                  <a:srgbClr val="3F3F3F"/>
                </a:solidFill>
                <a:latin typeface="Palatino"/>
                <a:ea typeface="Palatino"/>
                <a:cs typeface="Palatino"/>
                <a:sym typeface="Palatino"/>
              </a:rPr>
              <a:t> by applying off-the-shelf computer vision algorithms to the individual frames. </a:t>
            </a:r>
            <a:endParaRPr/>
          </a:p>
          <a:p>
            <a:pPr marL="0" marR="0" lvl="0" indent="0" algn="just" rtl="0">
              <a:spcBef>
                <a:spcPts val="0"/>
              </a:spcBef>
              <a:spcAft>
                <a:spcPts val="0"/>
              </a:spcAft>
              <a:buNone/>
            </a:pPr>
            <a:endParaRPr sz="1800">
              <a:solidFill>
                <a:srgbClr val="3F3F3F"/>
              </a:solidFill>
              <a:latin typeface="Palatino"/>
              <a:ea typeface="Palatino"/>
              <a:cs typeface="Palatino"/>
              <a:sym typeface="Palatino"/>
            </a:endParaRPr>
          </a:p>
          <a:p>
            <a:pPr marL="0" marR="0" lvl="0" indent="0" algn="just" rtl="0">
              <a:spcBef>
                <a:spcPts val="0"/>
              </a:spcBef>
              <a:spcAft>
                <a:spcPts val="0"/>
              </a:spcAft>
              <a:buNone/>
            </a:pPr>
            <a:r>
              <a:rPr lang="fr-FR" sz="1800">
                <a:solidFill>
                  <a:srgbClr val="3F3F3F"/>
                </a:solidFill>
                <a:latin typeface="Palatino"/>
                <a:ea typeface="Palatino"/>
                <a:cs typeface="Palatino"/>
                <a:sym typeface="Palatino"/>
              </a:rPr>
              <a:t>	– </a:t>
            </a:r>
            <a:r>
              <a:rPr lang="fr-FR" sz="1800" b="1">
                <a:solidFill>
                  <a:srgbClr val="3F3F3F"/>
                </a:solidFill>
                <a:latin typeface="Palatino"/>
                <a:ea typeface="Palatino"/>
                <a:cs typeface="Palatino"/>
                <a:sym typeface="Palatino"/>
              </a:rPr>
              <a:t>shot boundary detection </a:t>
            </a:r>
            <a:endParaRPr/>
          </a:p>
          <a:p>
            <a:pPr marL="0" marR="0" lvl="0" indent="0" algn="just" rtl="0">
              <a:spcBef>
                <a:spcPts val="0"/>
              </a:spcBef>
              <a:spcAft>
                <a:spcPts val="0"/>
              </a:spcAft>
              <a:buNone/>
            </a:pPr>
            <a:r>
              <a:rPr lang="fr-FR" sz="1800">
                <a:solidFill>
                  <a:srgbClr val="3F3F3F"/>
                </a:solidFill>
                <a:latin typeface="Palatino"/>
                <a:ea typeface="Palatino"/>
                <a:cs typeface="Palatino"/>
                <a:sym typeface="Palatino"/>
              </a:rPr>
              <a:t>	– </a:t>
            </a:r>
            <a:r>
              <a:rPr lang="fr-FR" sz="1800" b="1">
                <a:solidFill>
                  <a:srgbClr val="3F3F3F"/>
                </a:solidFill>
                <a:latin typeface="Palatino"/>
                <a:ea typeface="Palatino"/>
                <a:cs typeface="Palatino"/>
                <a:sym typeface="Palatino"/>
              </a:rPr>
              <a:t>face detection</a:t>
            </a:r>
            <a:endParaRPr sz="1800">
              <a:solidFill>
                <a:srgbClr val="3F3F3F"/>
              </a:solidFill>
              <a:latin typeface="Palatino"/>
              <a:ea typeface="Palatino"/>
              <a:cs typeface="Palatino"/>
              <a:sym typeface="Palatino"/>
            </a:endParaRPr>
          </a:p>
        </p:txBody>
      </p:sp>
      <p:sp>
        <p:nvSpPr>
          <p:cNvPr id="456" name="Google Shape;456;p29"/>
          <p:cNvSpPr txBox="1"/>
          <p:nvPr/>
        </p:nvSpPr>
        <p:spPr>
          <a:xfrm>
            <a:off x="362356" y="103070"/>
            <a:ext cx="8424290"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2800" b="1">
                <a:solidFill>
                  <a:srgbClr val="3F3F3F"/>
                </a:solidFill>
                <a:latin typeface="Calibri"/>
                <a:ea typeface="Calibri"/>
                <a:cs typeface="Calibri"/>
                <a:sym typeface="Calibri"/>
              </a:rPr>
              <a:t>Methods</a:t>
            </a:r>
            <a:endParaRPr/>
          </a:p>
        </p:txBody>
      </p:sp>
      <p:pic>
        <p:nvPicPr>
          <p:cNvPr id="457" name="Google Shape;457;p29"/>
          <p:cNvPicPr preferRelativeResize="0"/>
          <p:nvPr/>
        </p:nvPicPr>
        <p:blipFill rotWithShape="1">
          <a:blip r:embed="rId4">
            <a:alphaModFix/>
          </a:blip>
          <a:srcRect/>
          <a:stretch/>
        </p:blipFill>
        <p:spPr>
          <a:xfrm>
            <a:off x="6337738" y="801864"/>
            <a:ext cx="5328987" cy="4081777"/>
          </a:xfrm>
          <a:prstGeom prst="rect">
            <a:avLst/>
          </a:prstGeom>
          <a:noFill/>
          <a:ln>
            <a:noFill/>
          </a:ln>
        </p:spPr>
      </p:pic>
      <p:sp>
        <p:nvSpPr>
          <p:cNvPr id="458" name="Google Shape;458;p29"/>
          <p:cNvSpPr txBox="1"/>
          <p:nvPr/>
        </p:nvSpPr>
        <p:spPr>
          <a:xfrm>
            <a:off x="559579" y="5850009"/>
            <a:ext cx="5252434" cy="415498"/>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fr-FR" sz="1050">
                <a:solidFill>
                  <a:srgbClr val="7F7F7F"/>
                </a:solidFill>
                <a:latin typeface="Palatino"/>
                <a:ea typeface="Palatino"/>
                <a:cs typeface="Palatino"/>
                <a:sym typeface="Palatino"/>
              </a:rPr>
              <a:t>Zhang, K., et al. (2016). "Joint face detection and alignment using multitask cascaded convolutional networks." </a:t>
            </a:r>
            <a:r>
              <a:rPr lang="fr-FR" sz="1050" i="1">
                <a:solidFill>
                  <a:srgbClr val="7F7F7F"/>
                </a:solidFill>
                <a:latin typeface="Palatino"/>
                <a:ea typeface="Palatino"/>
                <a:cs typeface="Palatino"/>
                <a:sym typeface="Palatino"/>
              </a:rPr>
              <a:t>IEEE Signal Processing Letters</a:t>
            </a:r>
            <a:r>
              <a:rPr lang="fr-FR" sz="1050">
                <a:solidFill>
                  <a:srgbClr val="7F7F7F"/>
                </a:solidFill>
                <a:latin typeface="Palatino"/>
                <a:ea typeface="Palatino"/>
                <a:cs typeface="Palatino"/>
                <a:sym typeface="Palatino"/>
              </a:rPr>
              <a:t>, 23(10):1499–1503.</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3"/>
          <p:cNvSpPr txBox="1"/>
          <p:nvPr/>
        </p:nvSpPr>
        <p:spPr>
          <a:xfrm>
            <a:off x="362356" y="103070"/>
            <a:ext cx="8424290"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2800" b="1">
                <a:solidFill>
                  <a:srgbClr val="3F3F3F"/>
                </a:solidFill>
                <a:latin typeface="Calibri"/>
                <a:ea typeface="Calibri"/>
                <a:cs typeface="Calibri"/>
                <a:sym typeface="Calibri"/>
              </a:rPr>
              <a:t>Introduction</a:t>
            </a:r>
            <a:endParaRPr/>
          </a:p>
        </p:txBody>
      </p:sp>
      <p:sp>
        <p:nvSpPr>
          <p:cNvPr id="107" name="Google Shape;107;p3"/>
          <p:cNvSpPr txBox="1"/>
          <p:nvPr/>
        </p:nvSpPr>
        <p:spPr>
          <a:xfrm>
            <a:off x="601830" y="803005"/>
            <a:ext cx="5252434" cy="2585323"/>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fr-FR" sz="1800">
                <a:solidFill>
                  <a:srgbClr val="3F3F3F"/>
                </a:solidFill>
                <a:latin typeface="Palatino"/>
                <a:ea typeface="Palatino"/>
                <a:cs typeface="Palatino"/>
                <a:sym typeface="Palatino"/>
              </a:rPr>
              <a:t>I apply and develop corpus-based techniques and software in order to study how messages are communicated through </a:t>
            </a:r>
            <a:r>
              <a:rPr lang="fr-FR" sz="1800" b="1">
                <a:solidFill>
                  <a:srgbClr val="3F3F3F"/>
                </a:solidFill>
                <a:latin typeface="Palatino"/>
                <a:ea typeface="Palatino"/>
                <a:cs typeface="Palatino"/>
                <a:sym typeface="Palatino"/>
              </a:rPr>
              <a:t>visual</a:t>
            </a:r>
            <a:r>
              <a:rPr lang="fr-FR" sz="1800">
                <a:solidFill>
                  <a:srgbClr val="3F3F3F"/>
                </a:solidFill>
                <a:latin typeface="Palatino"/>
                <a:ea typeface="Palatino"/>
                <a:cs typeface="Palatino"/>
                <a:sym typeface="Palatino"/>
              </a:rPr>
              <a:t> and </a:t>
            </a:r>
            <a:r>
              <a:rPr lang="fr-FR" sz="1800" b="1">
                <a:solidFill>
                  <a:srgbClr val="3F3F3F"/>
                </a:solidFill>
                <a:latin typeface="Palatino"/>
                <a:ea typeface="Palatino"/>
                <a:cs typeface="Palatino"/>
                <a:sym typeface="Palatino"/>
              </a:rPr>
              <a:t>multimodal forms</a:t>
            </a:r>
            <a:r>
              <a:rPr lang="fr-FR" sz="1800">
                <a:solidFill>
                  <a:srgbClr val="3F3F3F"/>
                </a:solidFill>
                <a:latin typeface="Palatino"/>
                <a:ea typeface="Palatino"/>
                <a:cs typeface="Palatino"/>
                <a:sym typeface="Palatino"/>
              </a:rPr>
              <a:t>.</a:t>
            </a:r>
            <a:endParaRPr/>
          </a:p>
          <a:p>
            <a:pPr marL="0" marR="0" lvl="0" indent="0" algn="just" rtl="0">
              <a:spcBef>
                <a:spcPts val="0"/>
              </a:spcBef>
              <a:spcAft>
                <a:spcPts val="0"/>
              </a:spcAft>
              <a:buNone/>
            </a:pPr>
            <a:endParaRPr sz="1800">
              <a:solidFill>
                <a:srgbClr val="3F3F3F"/>
              </a:solidFill>
              <a:latin typeface="Palatino"/>
              <a:ea typeface="Palatino"/>
              <a:cs typeface="Palatino"/>
              <a:sym typeface="Palatino"/>
            </a:endParaRPr>
          </a:p>
          <a:p>
            <a:pPr marL="0" marR="0" lvl="0" indent="0" algn="just" rtl="0">
              <a:spcBef>
                <a:spcPts val="0"/>
              </a:spcBef>
              <a:spcAft>
                <a:spcPts val="0"/>
              </a:spcAft>
              <a:buNone/>
            </a:pPr>
            <a:r>
              <a:rPr lang="fr-FR" sz="1800">
                <a:solidFill>
                  <a:srgbClr val="3F3F3F"/>
                </a:solidFill>
                <a:latin typeface="Palatino"/>
                <a:ea typeface="Palatino"/>
                <a:cs typeface="Palatino"/>
                <a:sym typeface="Palatino"/>
              </a:rPr>
              <a:t>I am particularly interested in understanding the production and reception of messages transmitted through </a:t>
            </a:r>
            <a:r>
              <a:rPr lang="fr-FR" sz="1800" b="1">
                <a:solidFill>
                  <a:srgbClr val="3F3F3F"/>
                </a:solidFill>
                <a:latin typeface="Palatino"/>
                <a:ea typeface="Palatino"/>
                <a:cs typeface="Palatino"/>
                <a:sym typeface="Palatino"/>
              </a:rPr>
              <a:t>time-based media </a:t>
            </a:r>
            <a:r>
              <a:rPr lang="fr-FR" sz="1800">
                <a:solidFill>
                  <a:srgbClr val="3F3F3F"/>
                </a:solidFill>
                <a:latin typeface="Palatino"/>
                <a:ea typeface="Palatino"/>
                <a:cs typeface="Palatino"/>
                <a:sym typeface="Palatino"/>
              </a:rPr>
              <a:t>such as television and film. </a:t>
            </a:r>
            <a:endParaRPr/>
          </a:p>
        </p:txBody>
      </p:sp>
      <p:pic>
        <p:nvPicPr>
          <p:cNvPr id="108" name="Google Shape;108;p3"/>
          <p:cNvPicPr preferRelativeResize="0"/>
          <p:nvPr/>
        </p:nvPicPr>
        <p:blipFill rotWithShape="1">
          <a:blip r:embed="rId3">
            <a:alphaModFix/>
          </a:blip>
          <a:srcRect/>
          <a:stretch/>
        </p:blipFill>
        <p:spPr>
          <a:xfrm>
            <a:off x="11311209" y="6498187"/>
            <a:ext cx="791704" cy="276999"/>
          </a:xfrm>
          <a:prstGeom prst="rect">
            <a:avLst/>
          </a:prstGeom>
          <a:noFill/>
          <a:ln>
            <a:noFill/>
          </a:ln>
        </p:spPr>
      </p:pic>
      <p:sp>
        <p:nvSpPr>
          <p:cNvPr id="109" name="Google Shape;109;p3"/>
          <p:cNvSpPr txBox="1"/>
          <p:nvPr/>
        </p:nvSpPr>
        <p:spPr>
          <a:xfrm>
            <a:off x="89087" y="6498187"/>
            <a:ext cx="4661587"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200">
                <a:solidFill>
                  <a:srgbClr val="595959"/>
                </a:solidFill>
                <a:latin typeface="Courier"/>
                <a:ea typeface="Courier"/>
                <a:cs typeface="Courier"/>
                <a:sym typeface="Courier"/>
              </a:rPr>
              <a:t>01 – Six TV Families | </a:t>
            </a:r>
            <a:r>
              <a:rPr lang="fr-FR" sz="1200" b="1">
                <a:solidFill>
                  <a:srgbClr val="595959"/>
                </a:solidFill>
                <a:latin typeface="Courier"/>
                <a:ea typeface="Courier"/>
                <a:cs typeface="Courier"/>
                <a:sym typeface="Courier"/>
              </a:rPr>
              <a:t>Introduction</a:t>
            </a:r>
            <a:endParaRPr sz="1200">
              <a:solidFill>
                <a:srgbClr val="595959"/>
              </a:solidFill>
              <a:latin typeface="Courier"/>
              <a:ea typeface="Courier"/>
              <a:cs typeface="Courier"/>
              <a:sym typeface="Courie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62"/>
        <p:cNvGrpSpPr/>
        <p:nvPr/>
      </p:nvGrpSpPr>
      <p:grpSpPr>
        <a:xfrm>
          <a:off x="0" y="0"/>
          <a:ext cx="0" cy="0"/>
          <a:chOff x="0" y="0"/>
          <a:chExt cx="0" cy="0"/>
        </a:xfrm>
      </p:grpSpPr>
      <p:pic>
        <p:nvPicPr>
          <p:cNvPr id="463" name="Google Shape;463;p30"/>
          <p:cNvPicPr preferRelativeResize="0"/>
          <p:nvPr/>
        </p:nvPicPr>
        <p:blipFill rotWithShape="1">
          <a:blip r:embed="rId3">
            <a:alphaModFix/>
          </a:blip>
          <a:srcRect/>
          <a:stretch/>
        </p:blipFill>
        <p:spPr>
          <a:xfrm>
            <a:off x="11311209" y="6498187"/>
            <a:ext cx="791704" cy="276999"/>
          </a:xfrm>
          <a:prstGeom prst="rect">
            <a:avLst/>
          </a:prstGeom>
          <a:noFill/>
          <a:ln>
            <a:noFill/>
          </a:ln>
        </p:spPr>
      </p:pic>
      <p:sp>
        <p:nvSpPr>
          <p:cNvPr id="464" name="Google Shape;464;p30"/>
          <p:cNvSpPr txBox="1"/>
          <p:nvPr/>
        </p:nvSpPr>
        <p:spPr>
          <a:xfrm>
            <a:off x="89087" y="6498187"/>
            <a:ext cx="4661587"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200">
                <a:solidFill>
                  <a:srgbClr val="595959"/>
                </a:solidFill>
                <a:latin typeface="Courier"/>
                <a:ea typeface="Courier"/>
                <a:cs typeface="Courier"/>
                <a:sym typeface="Courier"/>
              </a:rPr>
              <a:t>01 – Six TV Families | </a:t>
            </a:r>
            <a:r>
              <a:rPr lang="fr-FR" sz="1200" b="1">
                <a:solidFill>
                  <a:srgbClr val="595959"/>
                </a:solidFill>
                <a:latin typeface="Courier"/>
                <a:ea typeface="Courier"/>
                <a:cs typeface="Courier"/>
                <a:sym typeface="Courier"/>
              </a:rPr>
              <a:t>Methods</a:t>
            </a:r>
            <a:endParaRPr sz="1200">
              <a:solidFill>
                <a:srgbClr val="595959"/>
              </a:solidFill>
              <a:latin typeface="Courier"/>
              <a:ea typeface="Courier"/>
              <a:cs typeface="Courier"/>
              <a:sym typeface="Courier"/>
            </a:endParaRPr>
          </a:p>
        </p:txBody>
      </p:sp>
      <p:sp>
        <p:nvSpPr>
          <p:cNvPr id="465" name="Google Shape;465;p30"/>
          <p:cNvSpPr txBox="1"/>
          <p:nvPr/>
        </p:nvSpPr>
        <p:spPr>
          <a:xfrm>
            <a:off x="601830" y="803005"/>
            <a:ext cx="5252434" cy="2031325"/>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fr-FR" sz="1800">
                <a:solidFill>
                  <a:srgbClr val="3F3F3F"/>
                </a:solidFill>
                <a:latin typeface="Palatino"/>
                <a:ea typeface="Palatino"/>
                <a:cs typeface="Palatino"/>
                <a:sym typeface="Palatino"/>
              </a:rPr>
              <a:t>Raw pixel intensities are hard to interpret. We create automatically produced </a:t>
            </a:r>
            <a:r>
              <a:rPr lang="fr-FR" sz="1800" b="1">
                <a:solidFill>
                  <a:srgbClr val="3F3F3F"/>
                </a:solidFill>
                <a:latin typeface="Palatino"/>
                <a:ea typeface="Palatino"/>
                <a:cs typeface="Palatino"/>
                <a:sym typeface="Palatino"/>
              </a:rPr>
              <a:t>annotations</a:t>
            </a:r>
            <a:r>
              <a:rPr lang="fr-FR" sz="1800">
                <a:solidFill>
                  <a:srgbClr val="3F3F3F"/>
                </a:solidFill>
                <a:latin typeface="Palatino"/>
                <a:ea typeface="Palatino"/>
                <a:cs typeface="Palatino"/>
                <a:sym typeface="Palatino"/>
              </a:rPr>
              <a:t> by applying off-the-shelf computer vision algorithms to the individual frames. </a:t>
            </a:r>
            <a:endParaRPr/>
          </a:p>
          <a:p>
            <a:pPr marL="0" marR="0" lvl="0" indent="0" algn="just" rtl="0">
              <a:spcBef>
                <a:spcPts val="0"/>
              </a:spcBef>
              <a:spcAft>
                <a:spcPts val="0"/>
              </a:spcAft>
              <a:buNone/>
            </a:pPr>
            <a:endParaRPr sz="1800">
              <a:solidFill>
                <a:srgbClr val="3F3F3F"/>
              </a:solidFill>
              <a:latin typeface="Palatino"/>
              <a:ea typeface="Palatino"/>
              <a:cs typeface="Palatino"/>
              <a:sym typeface="Palatino"/>
            </a:endParaRPr>
          </a:p>
          <a:p>
            <a:pPr marL="0" marR="0" lvl="0" indent="0" algn="just" rtl="0">
              <a:spcBef>
                <a:spcPts val="0"/>
              </a:spcBef>
              <a:spcAft>
                <a:spcPts val="0"/>
              </a:spcAft>
              <a:buNone/>
            </a:pPr>
            <a:r>
              <a:rPr lang="fr-FR" sz="1800">
                <a:solidFill>
                  <a:srgbClr val="3F3F3F"/>
                </a:solidFill>
                <a:latin typeface="Palatino"/>
                <a:ea typeface="Palatino"/>
                <a:cs typeface="Palatino"/>
                <a:sym typeface="Palatino"/>
              </a:rPr>
              <a:t>	– </a:t>
            </a:r>
            <a:r>
              <a:rPr lang="fr-FR" sz="1800" b="1">
                <a:solidFill>
                  <a:srgbClr val="3F3F3F"/>
                </a:solidFill>
                <a:latin typeface="Palatino"/>
                <a:ea typeface="Palatino"/>
                <a:cs typeface="Palatino"/>
                <a:sym typeface="Palatino"/>
              </a:rPr>
              <a:t>shot boundary detection </a:t>
            </a:r>
            <a:endParaRPr/>
          </a:p>
          <a:p>
            <a:pPr marL="0" marR="0" lvl="0" indent="0" algn="just" rtl="0">
              <a:spcBef>
                <a:spcPts val="0"/>
              </a:spcBef>
              <a:spcAft>
                <a:spcPts val="0"/>
              </a:spcAft>
              <a:buNone/>
            </a:pPr>
            <a:r>
              <a:rPr lang="fr-FR" sz="1800">
                <a:solidFill>
                  <a:srgbClr val="3F3F3F"/>
                </a:solidFill>
                <a:latin typeface="Palatino"/>
                <a:ea typeface="Palatino"/>
                <a:cs typeface="Palatino"/>
                <a:sym typeface="Palatino"/>
              </a:rPr>
              <a:t>	– </a:t>
            </a:r>
            <a:r>
              <a:rPr lang="fr-FR" sz="1800" b="1">
                <a:solidFill>
                  <a:srgbClr val="3F3F3F"/>
                </a:solidFill>
                <a:latin typeface="Palatino"/>
                <a:ea typeface="Palatino"/>
                <a:cs typeface="Palatino"/>
                <a:sym typeface="Palatino"/>
              </a:rPr>
              <a:t>face detection</a:t>
            </a:r>
            <a:endParaRPr sz="1800">
              <a:solidFill>
                <a:srgbClr val="3F3F3F"/>
              </a:solidFill>
              <a:latin typeface="Palatino"/>
              <a:ea typeface="Palatino"/>
              <a:cs typeface="Palatino"/>
              <a:sym typeface="Palatino"/>
            </a:endParaRPr>
          </a:p>
        </p:txBody>
      </p:sp>
      <p:sp>
        <p:nvSpPr>
          <p:cNvPr id="466" name="Google Shape;466;p30"/>
          <p:cNvSpPr txBox="1"/>
          <p:nvPr/>
        </p:nvSpPr>
        <p:spPr>
          <a:xfrm>
            <a:off x="362356" y="103070"/>
            <a:ext cx="8424290"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2800" b="1">
                <a:solidFill>
                  <a:srgbClr val="3F3F3F"/>
                </a:solidFill>
                <a:latin typeface="Calibri"/>
                <a:ea typeface="Calibri"/>
                <a:cs typeface="Calibri"/>
                <a:sym typeface="Calibri"/>
              </a:rPr>
              <a:t>Methods</a:t>
            </a:r>
            <a:endParaRPr/>
          </a:p>
        </p:txBody>
      </p:sp>
      <p:pic>
        <p:nvPicPr>
          <p:cNvPr id="467" name="Google Shape;467;p30"/>
          <p:cNvPicPr preferRelativeResize="0"/>
          <p:nvPr/>
        </p:nvPicPr>
        <p:blipFill rotWithShape="1">
          <a:blip r:embed="rId4">
            <a:alphaModFix/>
          </a:blip>
          <a:srcRect/>
          <a:stretch/>
        </p:blipFill>
        <p:spPr>
          <a:xfrm>
            <a:off x="6337738" y="801864"/>
            <a:ext cx="5328987" cy="4081777"/>
          </a:xfrm>
          <a:prstGeom prst="rect">
            <a:avLst/>
          </a:prstGeom>
          <a:noFill/>
          <a:ln>
            <a:noFill/>
          </a:ln>
        </p:spPr>
      </p:pic>
      <p:sp>
        <p:nvSpPr>
          <p:cNvPr id="468" name="Google Shape;468;p30"/>
          <p:cNvSpPr/>
          <p:nvPr/>
        </p:nvSpPr>
        <p:spPr>
          <a:xfrm>
            <a:off x="7464287" y="2504660"/>
            <a:ext cx="765313" cy="844827"/>
          </a:xfrm>
          <a:prstGeom prst="rect">
            <a:avLst/>
          </a:prstGeom>
          <a:noFill/>
          <a:ln w="28575"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469" name="Google Shape;469;p30"/>
          <p:cNvSpPr/>
          <p:nvPr/>
        </p:nvSpPr>
        <p:spPr>
          <a:xfrm>
            <a:off x="9067800" y="1620078"/>
            <a:ext cx="851452" cy="914401"/>
          </a:xfrm>
          <a:prstGeom prst="rect">
            <a:avLst/>
          </a:prstGeom>
          <a:noFill/>
          <a:ln w="28575"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470" name="Google Shape;470;p30"/>
          <p:cNvSpPr txBox="1"/>
          <p:nvPr/>
        </p:nvSpPr>
        <p:spPr>
          <a:xfrm>
            <a:off x="559579" y="5850009"/>
            <a:ext cx="5252434" cy="415498"/>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fr-FR" sz="1050">
                <a:solidFill>
                  <a:srgbClr val="7F7F7F"/>
                </a:solidFill>
                <a:latin typeface="Palatino"/>
                <a:ea typeface="Palatino"/>
                <a:cs typeface="Palatino"/>
                <a:sym typeface="Palatino"/>
              </a:rPr>
              <a:t>Zhang, K., et al. (2016). "Joint face detection and alignment using multitask cascaded convolutional networks." </a:t>
            </a:r>
            <a:r>
              <a:rPr lang="fr-FR" sz="1050" i="1">
                <a:solidFill>
                  <a:srgbClr val="7F7F7F"/>
                </a:solidFill>
                <a:latin typeface="Palatino"/>
                <a:ea typeface="Palatino"/>
                <a:cs typeface="Palatino"/>
                <a:sym typeface="Palatino"/>
              </a:rPr>
              <a:t>IEEE Signal Processing Letters</a:t>
            </a:r>
            <a:r>
              <a:rPr lang="fr-FR" sz="1050">
                <a:solidFill>
                  <a:srgbClr val="7F7F7F"/>
                </a:solidFill>
                <a:latin typeface="Palatino"/>
                <a:ea typeface="Palatino"/>
                <a:cs typeface="Palatino"/>
                <a:sym typeface="Palatino"/>
              </a:rPr>
              <a:t>, 23(10):1499–1503.</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74"/>
        <p:cNvGrpSpPr/>
        <p:nvPr/>
      </p:nvGrpSpPr>
      <p:grpSpPr>
        <a:xfrm>
          <a:off x="0" y="0"/>
          <a:ext cx="0" cy="0"/>
          <a:chOff x="0" y="0"/>
          <a:chExt cx="0" cy="0"/>
        </a:xfrm>
      </p:grpSpPr>
      <p:pic>
        <p:nvPicPr>
          <p:cNvPr id="475" name="Google Shape;475;p31"/>
          <p:cNvPicPr preferRelativeResize="0"/>
          <p:nvPr/>
        </p:nvPicPr>
        <p:blipFill rotWithShape="1">
          <a:blip r:embed="rId3">
            <a:alphaModFix/>
          </a:blip>
          <a:srcRect/>
          <a:stretch/>
        </p:blipFill>
        <p:spPr>
          <a:xfrm>
            <a:off x="11311209" y="6498187"/>
            <a:ext cx="791704" cy="276999"/>
          </a:xfrm>
          <a:prstGeom prst="rect">
            <a:avLst/>
          </a:prstGeom>
          <a:noFill/>
          <a:ln>
            <a:noFill/>
          </a:ln>
        </p:spPr>
      </p:pic>
      <p:sp>
        <p:nvSpPr>
          <p:cNvPr id="476" name="Google Shape;476;p31"/>
          <p:cNvSpPr txBox="1"/>
          <p:nvPr/>
        </p:nvSpPr>
        <p:spPr>
          <a:xfrm>
            <a:off x="89087" y="6498187"/>
            <a:ext cx="4661587"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200">
                <a:solidFill>
                  <a:srgbClr val="595959"/>
                </a:solidFill>
                <a:latin typeface="Courier"/>
                <a:ea typeface="Courier"/>
                <a:cs typeface="Courier"/>
                <a:sym typeface="Courier"/>
              </a:rPr>
              <a:t>01 – Six TV Families | </a:t>
            </a:r>
            <a:r>
              <a:rPr lang="fr-FR" sz="1200" b="1">
                <a:solidFill>
                  <a:srgbClr val="595959"/>
                </a:solidFill>
                <a:latin typeface="Courier"/>
                <a:ea typeface="Courier"/>
                <a:cs typeface="Courier"/>
                <a:sym typeface="Courier"/>
              </a:rPr>
              <a:t>Methods</a:t>
            </a:r>
            <a:endParaRPr sz="1200">
              <a:solidFill>
                <a:srgbClr val="595959"/>
              </a:solidFill>
              <a:latin typeface="Courier"/>
              <a:ea typeface="Courier"/>
              <a:cs typeface="Courier"/>
              <a:sym typeface="Courier"/>
            </a:endParaRPr>
          </a:p>
        </p:txBody>
      </p:sp>
      <p:sp>
        <p:nvSpPr>
          <p:cNvPr id="477" name="Google Shape;477;p31"/>
          <p:cNvSpPr txBox="1"/>
          <p:nvPr/>
        </p:nvSpPr>
        <p:spPr>
          <a:xfrm>
            <a:off x="601830" y="803005"/>
            <a:ext cx="5252434" cy="2308324"/>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fr-FR" sz="1800">
                <a:solidFill>
                  <a:srgbClr val="3F3F3F"/>
                </a:solidFill>
                <a:latin typeface="Palatino"/>
                <a:ea typeface="Palatino"/>
                <a:cs typeface="Palatino"/>
                <a:sym typeface="Palatino"/>
              </a:rPr>
              <a:t>Raw pixel intensities are hard to interpret. We create automatically produced </a:t>
            </a:r>
            <a:r>
              <a:rPr lang="fr-FR" sz="1800" b="1">
                <a:solidFill>
                  <a:srgbClr val="3F3F3F"/>
                </a:solidFill>
                <a:latin typeface="Palatino"/>
                <a:ea typeface="Palatino"/>
                <a:cs typeface="Palatino"/>
                <a:sym typeface="Palatino"/>
              </a:rPr>
              <a:t>annotations</a:t>
            </a:r>
            <a:r>
              <a:rPr lang="fr-FR" sz="1800">
                <a:solidFill>
                  <a:srgbClr val="3F3F3F"/>
                </a:solidFill>
                <a:latin typeface="Palatino"/>
                <a:ea typeface="Palatino"/>
                <a:cs typeface="Palatino"/>
                <a:sym typeface="Palatino"/>
              </a:rPr>
              <a:t> by applying off-the-shelf computer vision algorithms to the individual frames. </a:t>
            </a:r>
            <a:endParaRPr/>
          </a:p>
          <a:p>
            <a:pPr marL="0" marR="0" lvl="0" indent="0" algn="just" rtl="0">
              <a:spcBef>
                <a:spcPts val="0"/>
              </a:spcBef>
              <a:spcAft>
                <a:spcPts val="0"/>
              </a:spcAft>
              <a:buNone/>
            </a:pPr>
            <a:endParaRPr sz="1800">
              <a:solidFill>
                <a:srgbClr val="3F3F3F"/>
              </a:solidFill>
              <a:latin typeface="Palatino"/>
              <a:ea typeface="Palatino"/>
              <a:cs typeface="Palatino"/>
              <a:sym typeface="Palatino"/>
            </a:endParaRPr>
          </a:p>
          <a:p>
            <a:pPr marL="0" marR="0" lvl="0" indent="0" algn="just" rtl="0">
              <a:spcBef>
                <a:spcPts val="0"/>
              </a:spcBef>
              <a:spcAft>
                <a:spcPts val="0"/>
              </a:spcAft>
              <a:buNone/>
            </a:pPr>
            <a:r>
              <a:rPr lang="fr-FR" sz="1800">
                <a:solidFill>
                  <a:srgbClr val="3F3F3F"/>
                </a:solidFill>
                <a:latin typeface="Palatino"/>
                <a:ea typeface="Palatino"/>
                <a:cs typeface="Palatino"/>
                <a:sym typeface="Palatino"/>
              </a:rPr>
              <a:t>	– </a:t>
            </a:r>
            <a:r>
              <a:rPr lang="fr-FR" sz="1800" b="1">
                <a:solidFill>
                  <a:srgbClr val="3F3F3F"/>
                </a:solidFill>
                <a:latin typeface="Palatino"/>
                <a:ea typeface="Palatino"/>
                <a:cs typeface="Palatino"/>
                <a:sym typeface="Palatino"/>
              </a:rPr>
              <a:t>shot boundary detection </a:t>
            </a:r>
            <a:endParaRPr/>
          </a:p>
          <a:p>
            <a:pPr marL="0" marR="0" lvl="0" indent="0" algn="just" rtl="0">
              <a:spcBef>
                <a:spcPts val="0"/>
              </a:spcBef>
              <a:spcAft>
                <a:spcPts val="0"/>
              </a:spcAft>
              <a:buNone/>
            </a:pPr>
            <a:r>
              <a:rPr lang="fr-FR" sz="1800">
                <a:solidFill>
                  <a:srgbClr val="3F3F3F"/>
                </a:solidFill>
                <a:latin typeface="Palatino"/>
                <a:ea typeface="Palatino"/>
                <a:cs typeface="Palatino"/>
                <a:sym typeface="Palatino"/>
              </a:rPr>
              <a:t>	– </a:t>
            </a:r>
            <a:r>
              <a:rPr lang="fr-FR" sz="1800" b="1">
                <a:solidFill>
                  <a:srgbClr val="3F3F3F"/>
                </a:solidFill>
                <a:latin typeface="Palatino"/>
                <a:ea typeface="Palatino"/>
                <a:cs typeface="Palatino"/>
                <a:sym typeface="Palatino"/>
              </a:rPr>
              <a:t>face detection</a:t>
            </a:r>
            <a:endParaRPr/>
          </a:p>
          <a:p>
            <a:pPr marL="0" marR="0" lvl="0" indent="0" algn="just" rtl="0">
              <a:spcBef>
                <a:spcPts val="0"/>
              </a:spcBef>
              <a:spcAft>
                <a:spcPts val="0"/>
              </a:spcAft>
              <a:buNone/>
            </a:pPr>
            <a:r>
              <a:rPr lang="fr-FR" sz="1800">
                <a:solidFill>
                  <a:srgbClr val="3F3F3F"/>
                </a:solidFill>
                <a:latin typeface="Palatino"/>
                <a:ea typeface="Palatino"/>
                <a:cs typeface="Palatino"/>
                <a:sym typeface="Palatino"/>
              </a:rPr>
              <a:t>	– </a:t>
            </a:r>
            <a:r>
              <a:rPr lang="fr-FR" sz="1800" b="1">
                <a:solidFill>
                  <a:srgbClr val="3F3F3F"/>
                </a:solidFill>
                <a:latin typeface="Palatino"/>
                <a:ea typeface="Palatino"/>
                <a:cs typeface="Palatino"/>
                <a:sym typeface="Palatino"/>
              </a:rPr>
              <a:t>face recognition</a:t>
            </a:r>
            <a:endParaRPr/>
          </a:p>
        </p:txBody>
      </p:sp>
      <p:sp>
        <p:nvSpPr>
          <p:cNvPr id="478" name="Google Shape;478;p31"/>
          <p:cNvSpPr txBox="1"/>
          <p:nvPr/>
        </p:nvSpPr>
        <p:spPr>
          <a:xfrm>
            <a:off x="362356" y="103070"/>
            <a:ext cx="8424290"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2800" b="1">
                <a:solidFill>
                  <a:srgbClr val="3F3F3F"/>
                </a:solidFill>
                <a:latin typeface="Calibri"/>
                <a:ea typeface="Calibri"/>
                <a:cs typeface="Calibri"/>
                <a:sym typeface="Calibri"/>
              </a:rPr>
              <a:t>Methods</a:t>
            </a:r>
            <a:endParaRPr/>
          </a:p>
        </p:txBody>
      </p:sp>
      <p:pic>
        <p:nvPicPr>
          <p:cNvPr id="479" name="Google Shape;479;p31"/>
          <p:cNvPicPr preferRelativeResize="0"/>
          <p:nvPr/>
        </p:nvPicPr>
        <p:blipFill rotWithShape="1">
          <a:blip r:embed="rId4">
            <a:alphaModFix/>
          </a:blip>
          <a:srcRect/>
          <a:stretch/>
        </p:blipFill>
        <p:spPr>
          <a:xfrm>
            <a:off x="6337738" y="801864"/>
            <a:ext cx="5328987" cy="4081777"/>
          </a:xfrm>
          <a:prstGeom prst="rect">
            <a:avLst/>
          </a:prstGeom>
          <a:noFill/>
          <a:ln>
            <a:noFill/>
          </a:ln>
        </p:spPr>
      </p:pic>
      <p:sp>
        <p:nvSpPr>
          <p:cNvPr id="480" name="Google Shape;480;p31"/>
          <p:cNvSpPr/>
          <p:nvPr/>
        </p:nvSpPr>
        <p:spPr>
          <a:xfrm>
            <a:off x="7464287" y="2504660"/>
            <a:ext cx="765313" cy="844827"/>
          </a:xfrm>
          <a:prstGeom prst="rect">
            <a:avLst/>
          </a:prstGeom>
          <a:noFill/>
          <a:ln w="28575"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481" name="Google Shape;481;p31"/>
          <p:cNvSpPr/>
          <p:nvPr/>
        </p:nvSpPr>
        <p:spPr>
          <a:xfrm>
            <a:off x="9067800" y="1620078"/>
            <a:ext cx="851452" cy="914401"/>
          </a:xfrm>
          <a:prstGeom prst="rect">
            <a:avLst/>
          </a:prstGeom>
          <a:noFill/>
          <a:ln w="28575"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482" name="Google Shape;482;p31"/>
          <p:cNvSpPr/>
          <p:nvPr/>
        </p:nvSpPr>
        <p:spPr>
          <a:xfrm>
            <a:off x="7384775" y="3366035"/>
            <a:ext cx="964095" cy="159026"/>
          </a:xfrm>
          <a:prstGeom prst="rect">
            <a:avLst/>
          </a:prstGeom>
          <a:solidFill>
            <a:schemeClr val="l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483" name="Google Shape;483;p31"/>
          <p:cNvSpPr txBox="1"/>
          <p:nvPr/>
        </p:nvSpPr>
        <p:spPr>
          <a:xfrm>
            <a:off x="7305261" y="3314220"/>
            <a:ext cx="1143000" cy="2616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1100" b="1">
                <a:solidFill>
                  <a:srgbClr val="C00000"/>
                </a:solidFill>
                <a:latin typeface="Calibri"/>
                <a:ea typeface="Calibri"/>
                <a:cs typeface="Calibri"/>
                <a:sym typeface="Calibri"/>
              </a:rPr>
              <a:t>Samantha (.72)</a:t>
            </a:r>
            <a:endParaRPr/>
          </a:p>
        </p:txBody>
      </p:sp>
      <p:sp>
        <p:nvSpPr>
          <p:cNvPr id="484" name="Google Shape;484;p31"/>
          <p:cNvSpPr/>
          <p:nvPr/>
        </p:nvSpPr>
        <p:spPr>
          <a:xfrm>
            <a:off x="9037984" y="2584158"/>
            <a:ext cx="964095" cy="159026"/>
          </a:xfrm>
          <a:prstGeom prst="rect">
            <a:avLst/>
          </a:prstGeom>
          <a:solidFill>
            <a:schemeClr val="l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485" name="Google Shape;485;p31"/>
          <p:cNvSpPr txBox="1"/>
          <p:nvPr/>
        </p:nvSpPr>
        <p:spPr>
          <a:xfrm>
            <a:off x="8958470" y="2532343"/>
            <a:ext cx="1143000" cy="2616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1100" b="1">
                <a:solidFill>
                  <a:srgbClr val="C00000"/>
                </a:solidFill>
                <a:latin typeface="Calibri"/>
                <a:ea typeface="Calibri"/>
                <a:cs typeface="Calibri"/>
                <a:sym typeface="Calibri"/>
              </a:rPr>
              <a:t>Darrin (.63)</a:t>
            </a:r>
            <a:endParaRPr/>
          </a:p>
        </p:txBody>
      </p:sp>
      <p:sp>
        <p:nvSpPr>
          <p:cNvPr id="486" name="Google Shape;486;p31"/>
          <p:cNvSpPr txBox="1"/>
          <p:nvPr/>
        </p:nvSpPr>
        <p:spPr>
          <a:xfrm>
            <a:off x="559579" y="5850009"/>
            <a:ext cx="5252434" cy="415498"/>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fr-FR" sz="1050">
                <a:solidFill>
                  <a:srgbClr val="7F7F7F"/>
                </a:solidFill>
                <a:latin typeface="Palatino"/>
                <a:ea typeface="Palatino"/>
                <a:cs typeface="Palatino"/>
                <a:sym typeface="Palatino"/>
              </a:rPr>
              <a:t>Cao, Qiong, et al. (2018). "Vggface2: A dataset for recognising faces across pose and age." </a:t>
            </a:r>
            <a:r>
              <a:rPr lang="fr-FR" sz="1050" i="1">
                <a:solidFill>
                  <a:srgbClr val="7F7F7F"/>
                </a:solidFill>
                <a:latin typeface="Palatino"/>
                <a:ea typeface="Palatino"/>
                <a:cs typeface="Palatino"/>
                <a:sym typeface="Palatino"/>
              </a:rPr>
              <a:t>13th IEEE international conference on automatic face &amp; gesture recognition</a:t>
            </a:r>
            <a:r>
              <a:rPr lang="fr-FR" sz="1050">
                <a:solidFill>
                  <a:srgbClr val="7F7F7F"/>
                </a:solidFill>
                <a:latin typeface="Palatino"/>
                <a:ea typeface="Palatino"/>
                <a:cs typeface="Palatino"/>
                <a:sym typeface="Palatino"/>
              </a:rPr>
              <a:t>.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90"/>
        <p:cNvGrpSpPr/>
        <p:nvPr/>
      </p:nvGrpSpPr>
      <p:grpSpPr>
        <a:xfrm>
          <a:off x="0" y="0"/>
          <a:ext cx="0" cy="0"/>
          <a:chOff x="0" y="0"/>
          <a:chExt cx="0" cy="0"/>
        </a:xfrm>
      </p:grpSpPr>
      <p:pic>
        <p:nvPicPr>
          <p:cNvPr id="491" name="Google Shape;491;p32"/>
          <p:cNvPicPr preferRelativeResize="0"/>
          <p:nvPr/>
        </p:nvPicPr>
        <p:blipFill rotWithShape="1">
          <a:blip r:embed="rId3">
            <a:alphaModFix/>
          </a:blip>
          <a:srcRect/>
          <a:stretch/>
        </p:blipFill>
        <p:spPr>
          <a:xfrm>
            <a:off x="11311209" y="6498187"/>
            <a:ext cx="791704" cy="276999"/>
          </a:xfrm>
          <a:prstGeom prst="rect">
            <a:avLst/>
          </a:prstGeom>
          <a:noFill/>
          <a:ln>
            <a:noFill/>
          </a:ln>
        </p:spPr>
      </p:pic>
      <p:sp>
        <p:nvSpPr>
          <p:cNvPr id="492" name="Google Shape;492;p32"/>
          <p:cNvSpPr txBox="1"/>
          <p:nvPr/>
        </p:nvSpPr>
        <p:spPr>
          <a:xfrm>
            <a:off x="89087" y="6498187"/>
            <a:ext cx="4661587"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200">
                <a:solidFill>
                  <a:srgbClr val="595959"/>
                </a:solidFill>
                <a:latin typeface="Courier"/>
                <a:ea typeface="Courier"/>
                <a:cs typeface="Courier"/>
                <a:sym typeface="Courier"/>
              </a:rPr>
              <a:t>01 – Six TV Families | </a:t>
            </a:r>
            <a:r>
              <a:rPr lang="fr-FR" sz="1200" b="1">
                <a:solidFill>
                  <a:srgbClr val="595959"/>
                </a:solidFill>
                <a:latin typeface="Courier"/>
                <a:ea typeface="Courier"/>
                <a:cs typeface="Courier"/>
                <a:sym typeface="Courier"/>
              </a:rPr>
              <a:t>Methods</a:t>
            </a:r>
            <a:endParaRPr sz="1200">
              <a:solidFill>
                <a:srgbClr val="595959"/>
              </a:solidFill>
              <a:latin typeface="Courier"/>
              <a:ea typeface="Courier"/>
              <a:cs typeface="Courier"/>
              <a:sym typeface="Courier"/>
            </a:endParaRPr>
          </a:p>
        </p:txBody>
      </p:sp>
      <p:sp>
        <p:nvSpPr>
          <p:cNvPr id="493" name="Google Shape;493;p32"/>
          <p:cNvSpPr txBox="1"/>
          <p:nvPr/>
        </p:nvSpPr>
        <p:spPr>
          <a:xfrm>
            <a:off x="601830" y="803005"/>
            <a:ext cx="5252434" cy="2585323"/>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fr-FR" sz="1800">
                <a:solidFill>
                  <a:srgbClr val="3F3F3F"/>
                </a:solidFill>
                <a:latin typeface="Palatino"/>
                <a:ea typeface="Palatino"/>
                <a:cs typeface="Palatino"/>
                <a:sym typeface="Palatino"/>
              </a:rPr>
              <a:t>Raw pixel intensities are hard to interpret. We create automatically produced </a:t>
            </a:r>
            <a:r>
              <a:rPr lang="fr-FR" sz="1800" b="1">
                <a:solidFill>
                  <a:srgbClr val="3F3F3F"/>
                </a:solidFill>
                <a:latin typeface="Palatino"/>
                <a:ea typeface="Palatino"/>
                <a:cs typeface="Palatino"/>
                <a:sym typeface="Palatino"/>
              </a:rPr>
              <a:t>annotations</a:t>
            </a:r>
            <a:r>
              <a:rPr lang="fr-FR" sz="1800">
                <a:solidFill>
                  <a:srgbClr val="3F3F3F"/>
                </a:solidFill>
                <a:latin typeface="Palatino"/>
                <a:ea typeface="Palatino"/>
                <a:cs typeface="Palatino"/>
                <a:sym typeface="Palatino"/>
              </a:rPr>
              <a:t> by applying off-the-shelf computer vision algorithms to the individual frames. </a:t>
            </a:r>
            <a:endParaRPr/>
          </a:p>
          <a:p>
            <a:pPr marL="0" marR="0" lvl="0" indent="0" algn="just" rtl="0">
              <a:spcBef>
                <a:spcPts val="0"/>
              </a:spcBef>
              <a:spcAft>
                <a:spcPts val="0"/>
              </a:spcAft>
              <a:buNone/>
            </a:pPr>
            <a:endParaRPr sz="1800">
              <a:solidFill>
                <a:srgbClr val="3F3F3F"/>
              </a:solidFill>
              <a:latin typeface="Palatino"/>
              <a:ea typeface="Palatino"/>
              <a:cs typeface="Palatino"/>
              <a:sym typeface="Palatino"/>
            </a:endParaRPr>
          </a:p>
          <a:p>
            <a:pPr marL="0" marR="0" lvl="0" indent="0" algn="just" rtl="0">
              <a:spcBef>
                <a:spcPts val="0"/>
              </a:spcBef>
              <a:spcAft>
                <a:spcPts val="0"/>
              </a:spcAft>
              <a:buNone/>
            </a:pPr>
            <a:r>
              <a:rPr lang="fr-FR" sz="1800">
                <a:solidFill>
                  <a:srgbClr val="3F3F3F"/>
                </a:solidFill>
                <a:latin typeface="Palatino"/>
                <a:ea typeface="Palatino"/>
                <a:cs typeface="Palatino"/>
                <a:sym typeface="Palatino"/>
              </a:rPr>
              <a:t>	– </a:t>
            </a:r>
            <a:r>
              <a:rPr lang="fr-FR" sz="1800" b="1">
                <a:solidFill>
                  <a:srgbClr val="3F3F3F"/>
                </a:solidFill>
                <a:latin typeface="Palatino"/>
                <a:ea typeface="Palatino"/>
                <a:cs typeface="Palatino"/>
                <a:sym typeface="Palatino"/>
              </a:rPr>
              <a:t>shot boundary detection </a:t>
            </a:r>
            <a:endParaRPr/>
          </a:p>
          <a:p>
            <a:pPr marL="0" marR="0" lvl="0" indent="0" algn="just" rtl="0">
              <a:spcBef>
                <a:spcPts val="0"/>
              </a:spcBef>
              <a:spcAft>
                <a:spcPts val="0"/>
              </a:spcAft>
              <a:buNone/>
            </a:pPr>
            <a:r>
              <a:rPr lang="fr-FR" sz="1800">
                <a:solidFill>
                  <a:srgbClr val="3F3F3F"/>
                </a:solidFill>
                <a:latin typeface="Palatino"/>
                <a:ea typeface="Palatino"/>
                <a:cs typeface="Palatino"/>
                <a:sym typeface="Palatino"/>
              </a:rPr>
              <a:t>	– </a:t>
            </a:r>
            <a:r>
              <a:rPr lang="fr-FR" sz="1800" b="1">
                <a:solidFill>
                  <a:srgbClr val="3F3F3F"/>
                </a:solidFill>
                <a:latin typeface="Palatino"/>
                <a:ea typeface="Palatino"/>
                <a:cs typeface="Palatino"/>
                <a:sym typeface="Palatino"/>
              </a:rPr>
              <a:t>face detection</a:t>
            </a:r>
            <a:endParaRPr/>
          </a:p>
          <a:p>
            <a:pPr marL="0" marR="0" lvl="0" indent="0" algn="just" rtl="0">
              <a:spcBef>
                <a:spcPts val="0"/>
              </a:spcBef>
              <a:spcAft>
                <a:spcPts val="0"/>
              </a:spcAft>
              <a:buNone/>
            </a:pPr>
            <a:r>
              <a:rPr lang="fr-FR" sz="1800">
                <a:solidFill>
                  <a:srgbClr val="3F3F3F"/>
                </a:solidFill>
                <a:latin typeface="Palatino"/>
                <a:ea typeface="Palatino"/>
                <a:cs typeface="Palatino"/>
                <a:sym typeface="Palatino"/>
              </a:rPr>
              <a:t>	– </a:t>
            </a:r>
            <a:r>
              <a:rPr lang="fr-FR" sz="1800" b="1">
                <a:solidFill>
                  <a:srgbClr val="3F3F3F"/>
                </a:solidFill>
                <a:latin typeface="Palatino"/>
                <a:ea typeface="Palatino"/>
                <a:cs typeface="Palatino"/>
                <a:sym typeface="Palatino"/>
              </a:rPr>
              <a:t>face recognition</a:t>
            </a:r>
            <a:endParaRPr/>
          </a:p>
          <a:p>
            <a:pPr marL="0" marR="0" lvl="0" indent="0" algn="just" rtl="0">
              <a:spcBef>
                <a:spcPts val="0"/>
              </a:spcBef>
              <a:spcAft>
                <a:spcPts val="0"/>
              </a:spcAft>
              <a:buNone/>
            </a:pPr>
            <a:r>
              <a:rPr lang="fr-FR" sz="1800">
                <a:solidFill>
                  <a:srgbClr val="3F3F3F"/>
                </a:solidFill>
                <a:latin typeface="Palatino"/>
                <a:ea typeface="Palatino"/>
                <a:cs typeface="Palatino"/>
                <a:sym typeface="Palatino"/>
              </a:rPr>
              <a:t>	– </a:t>
            </a:r>
            <a:r>
              <a:rPr lang="fr-FR" sz="1800" b="1">
                <a:solidFill>
                  <a:srgbClr val="3F3F3F"/>
                </a:solidFill>
                <a:latin typeface="Palatino"/>
                <a:ea typeface="Palatino"/>
                <a:cs typeface="Palatino"/>
                <a:sym typeface="Palatino"/>
              </a:rPr>
              <a:t>object + person detection </a:t>
            </a:r>
            <a:endParaRPr/>
          </a:p>
        </p:txBody>
      </p:sp>
      <p:sp>
        <p:nvSpPr>
          <p:cNvPr id="494" name="Google Shape;494;p32"/>
          <p:cNvSpPr txBox="1"/>
          <p:nvPr/>
        </p:nvSpPr>
        <p:spPr>
          <a:xfrm>
            <a:off x="362356" y="103070"/>
            <a:ext cx="8424290"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2800" b="1">
                <a:solidFill>
                  <a:srgbClr val="3F3F3F"/>
                </a:solidFill>
                <a:latin typeface="Calibri"/>
                <a:ea typeface="Calibri"/>
                <a:cs typeface="Calibri"/>
                <a:sym typeface="Calibri"/>
              </a:rPr>
              <a:t>Methods</a:t>
            </a:r>
            <a:endParaRPr/>
          </a:p>
        </p:txBody>
      </p:sp>
      <p:pic>
        <p:nvPicPr>
          <p:cNvPr id="495" name="Google Shape;495;p32"/>
          <p:cNvPicPr preferRelativeResize="0"/>
          <p:nvPr/>
        </p:nvPicPr>
        <p:blipFill rotWithShape="1">
          <a:blip r:embed="rId4">
            <a:alphaModFix/>
          </a:blip>
          <a:srcRect/>
          <a:stretch/>
        </p:blipFill>
        <p:spPr>
          <a:xfrm>
            <a:off x="6337738" y="801864"/>
            <a:ext cx="5325100" cy="4078800"/>
          </a:xfrm>
          <a:prstGeom prst="rect">
            <a:avLst/>
          </a:prstGeom>
          <a:noFill/>
          <a:ln>
            <a:noFill/>
          </a:ln>
        </p:spPr>
      </p:pic>
      <p:sp>
        <p:nvSpPr>
          <p:cNvPr id="496" name="Google Shape;496;p32"/>
          <p:cNvSpPr/>
          <p:nvPr/>
        </p:nvSpPr>
        <p:spPr>
          <a:xfrm>
            <a:off x="6689036" y="1997925"/>
            <a:ext cx="2405268" cy="2885716"/>
          </a:xfrm>
          <a:prstGeom prst="rect">
            <a:avLst/>
          </a:prstGeom>
          <a:noFill/>
          <a:ln w="28575"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497" name="Google Shape;497;p32"/>
          <p:cNvSpPr/>
          <p:nvPr/>
        </p:nvSpPr>
        <p:spPr>
          <a:xfrm>
            <a:off x="8905941" y="1206805"/>
            <a:ext cx="2484302" cy="3676835"/>
          </a:xfrm>
          <a:prstGeom prst="rect">
            <a:avLst/>
          </a:prstGeom>
          <a:noFill/>
          <a:ln w="28575"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498" name="Google Shape;498;p32"/>
          <p:cNvSpPr/>
          <p:nvPr/>
        </p:nvSpPr>
        <p:spPr>
          <a:xfrm>
            <a:off x="6689516" y="1788130"/>
            <a:ext cx="964095" cy="159026"/>
          </a:xfrm>
          <a:prstGeom prst="rect">
            <a:avLst/>
          </a:prstGeom>
          <a:solidFill>
            <a:schemeClr val="l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499" name="Google Shape;499;p32"/>
          <p:cNvSpPr txBox="1"/>
          <p:nvPr/>
        </p:nvSpPr>
        <p:spPr>
          <a:xfrm>
            <a:off x="6610002" y="1736315"/>
            <a:ext cx="1143000" cy="2616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1100" b="1">
                <a:solidFill>
                  <a:srgbClr val="C00000"/>
                </a:solidFill>
                <a:latin typeface="Calibri"/>
                <a:ea typeface="Calibri"/>
                <a:cs typeface="Calibri"/>
                <a:sym typeface="Calibri"/>
              </a:rPr>
              <a:t>person (0.985)</a:t>
            </a:r>
            <a:endParaRPr/>
          </a:p>
        </p:txBody>
      </p:sp>
      <p:sp>
        <p:nvSpPr>
          <p:cNvPr id="500" name="Google Shape;500;p32"/>
          <p:cNvSpPr/>
          <p:nvPr/>
        </p:nvSpPr>
        <p:spPr>
          <a:xfrm>
            <a:off x="8915855" y="1003778"/>
            <a:ext cx="964095" cy="159026"/>
          </a:xfrm>
          <a:prstGeom prst="rect">
            <a:avLst/>
          </a:prstGeom>
          <a:solidFill>
            <a:schemeClr val="l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501" name="Google Shape;501;p32"/>
          <p:cNvSpPr txBox="1"/>
          <p:nvPr/>
        </p:nvSpPr>
        <p:spPr>
          <a:xfrm>
            <a:off x="8836341" y="951963"/>
            <a:ext cx="1143000" cy="2616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1100" b="1">
                <a:solidFill>
                  <a:srgbClr val="C00000"/>
                </a:solidFill>
                <a:latin typeface="Calibri"/>
                <a:ea typeface="Calibri"/>
                <a:cs typeface="Calibri"/>
                <a:sym typeface="Calibri"/>
              </a:rPr>
              <a:t>person (.992)</a:t>
            </a:r>
            <a:endParaRPr/>
          </a:p>
        </p:txBody>
      </p:sp>
      <p:sp>
        <p:nvSpPr>
          <p:cNvPr id="502" name="Google Shape;502;p32"/>
          <p:cNvSpPr txBox="1"/>
          <p:nvPr/>
        </p:nvSpPr>
        <p:spPr>
          <a:xfrm>
            <a:off x="559579" y="5850009"/>
            <a:ext cx="5252434" cy="415498"/>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fr-FR" sz="1050">
                <a:solidFill>
                  <a:srgbClr val="7F7F7F"/>
                </a:solidFill>
                <a:latin typeface="Palatino"/>
                <a:ea typeface="Palatino"/>
                <a:cs typeface="Palatino"/>
                <a:sym typeface="Palatino"/>
              </a:rPr>
              <a:t>Ren, Shaoqing, et al. (2015) "Faster R-CNN: Towards real-time object detection with region proposal networks." </a:t>
            </a:r>
            <a:r>
              <a:rPr lang="fr-FR" sz="1050" i="1">
                <a:solidFill>
                  <a:srgbClr val="7F7F7F"/>
                </a:solidFill>
                <a:latin typeface="Palatino"/>
                <a:ea typeface="Palatino"/>
                <a:cs typeface="Palatino"/>
                <a:sym typeface="Palatino"/>
              </a:rPr>
              <a:t>Advances in Neural Information Processing Systems </a:t>
            </a:r>
            <a:r>
              <a:rPr lang="fr-FR" sz="1050">
                <a:solidFill>
                  <a:srgbClr val="7F7F7F"/>
                </a:solidFill>
                <a:latin typeface="Palatino"/>
                <a:ea typeface="Palatino"/>
                <a:cs typeface="Palatino"/>
                <a:sym typeface="Palatino"/>
              </a:rPr>
              <a:t>28(2).</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06"/>
        <p:cNvGrpSpPr/>
        <p:nvPr/>
      </p:nvGrpSpPr>
      <p:grpSpPr>
        <a:xfrm>
          <a:off x="0" y="0"/>
          <a:ext cx="0" cy="0"/>
          <a:chOff x="0" y="0"/>
          <a:chExt cx="0" cy="0"/>
        </a:xfrm>
      </p:grpSpPr>
      <p:pic>
        <p:nvPicPr>
          <p:cNvPr id="507" name="Google Shape;507;p33"/>
          <p:cNvPicPr preferRelativeResize="0"/>
          <p:nvPr/>
        </p:nvPicPr>
        <p:blipFill rotWithShape="1">
          <a:blip r:embed="rId3">
            <a:alphaModFix/>
          </a:blip>
          <a:srcRect/>
          <a:stretch/>
        </p:blipFill>
        <p:spPr>
          <a:xfrm>
            <a:off x="11311209" y="6498187"/>
            <a:ext cx="791704" cy="276999"/>
          </a:xfrm>
          <a:prstGeom prst="rect">
            <a:avLst/>
          </a:prstGeom>
          <a:noFill/>
          <a:ln>
            <a:noFill/>
          </a:ln>
        </p:spPr>
      </p:pic>
      <p:sp>
        <p:nvSpPr>
          <p:cNvPr id="508" name="Google Shape;508;p33"/>
          <p:cNvSpPr txBox="1"/>
          <p:nvPr/>
        </p:nvSpPr>
        <p:spPr>
          <a:xfrm>
            <a:off x="89087" y="6498187"/>
            <a:ext cx="4661587"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200">
                <a:solidFill>
                  <a:srgbClr val="595959"/>
                </a:solidFill>
                <a:latin typeface="Courier"/>
                <a:ea typeface="Courier"/>
                <a:cs typeface="Courier"/>
                <a:sym typeface="Courier"/>
              </a:rPr>
              <a:t>01 – Six TV Families | </a:t>
            </a:r>
            <a:r>
              <a:rPr lang="fr-FR" sz="1200" b="1">
                <a:solidFill>
                  <a:srgbClr val="595959"/>
                </a:solidFill>
                <a:latin typeface="Courier"/>
                <a:ea typeface="Courier"/>
                <a:cs typeface="Courier"/>
                <a:sym typeface="Courier"/>
              </a:rPr>
              <a:t>Methods</a:t>
            </a:r>
            <a:endParaRPr sz="1200">
              <a:solidFill>
                <a:srgbClr val="595959"/>
              </a:solidFill>
              <a:latin typeface="Courier"/>
              <a:ea typeface="Courier"/>
              <a:cs typeface="Courier"/>
              <a:sym typeface="Courier"/>
            </a:endParaRPr>
          </a:p>
        </p:txBody>
      </p:sp>
      <p:sp>
        <p:nvSpPr>
          <p:cNvPr id="509" name="Google Shape;509;p33"/>
          <p:cNvSpPr txBox="1"/>
          <p:nvPr/>
        </p:nvSpPr>
        <p:spPr>
          <a:xfrm>
            <a:off x="601830" y="803005"/>
            <a:ext cx="5252434" cy="4247317"/>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fr-FR" sz="1800">
                <a:solidFill>
                  <a:srgbClr val="3F3F3F"/>
                </a:solidFill>
                <a:latin typeface="Palatino"/>
                <a:ea typeface="Palatino"/>
                <a:cs typeface="Palatino"/>
                <a:sym typeface="Palatino"/>
              </a:rPr>
              <a:t>Raw pixel intensities are hard to interpret. We create automatically produced </a:t>
            </a:r>
            <a:r>
              <a:rPr lang="fr-FR" sz="1800" b="1">
                <a:solidFill>
                  <a:srgbClr val="3F3F3F"/>
                </a:solidFill>
                <a:latin typeface="Palatino"/>
                <a:ea typeface="Palatino"/>
                <a:cs typeface="Palatino"/>
                <a:sym typeface="Palatino"/>
              </a:rPr>
              <a:t>annotations</a:t>
            </a:r>
            <a:r>
              <a:rPr lang="fr-FR" sz="1800">
                <a:solidFill>
                  <a:srgbClr val="3F3F3F"/>
                </a:solidFill>
                <a:latin typeface="Palatino"/>
                <a:ea typeface="Palatino"/>
                <a:cs typeface="Palatino"/>
                <a:sym typeface="Palatino"/>
              </a:rPr>
              <a:t> by applying off-the-shelf computer vision algorithms to the individual frames. </a:t>
            </a:r>
            <a:endParaRPr/>
          </a:p>
          <a:p>
            <a:pPr marL="0" marR="0" lvl="0" indent="0" algn="just" rtl="0">
              <a:spcBef>
                <a:spcPts val="0"/>
              </a:spcBef>
              <a:spcAft>
                <a:spcPts val="0"/>
              </a:spcAft>
              <a:buNone/>
            </a:pPr>
            <a:endParaRPr sz="1800">
              <a:solidFill>
                <a:srgbClr val="3F3F3F"/>
              </a:solidFill>
              <a:latin typeface="Palatino"/>
              <a:ea typeface="Palatino"/>
              <a:cs typeface="Palatino"/>
              <a:sym typeface="Palatino"/>
            </a:endParaRPr>
          </a:p>
          <a:p>
            <a:pPr marL="0" marR="0" lvl="0" indent="0" algn="just" rtl="0">
              <a:spcBef>
                <a:spcPts val="0"/>
              </a:spcBef>
              <a:spcAft>
                <a:spcPts val="0"/>
              </a:spcAft>
              <a:buNone/>
            </a:pPr>
            <a:r>
              <a:rPr lang="fr-FR" sz="1800">
                <a:solidFill>
                  <a:srgbClr val="3F3F3F"/>
                </a:solidFill>
                <a:latin typeface="Palatino"/>
                <a:ea typeface="Palatino"/>
                <a:cs typeface="Palatino"/>
                <a:sym typeface="Palatino"/>
              </a:rPr>
              <a:t>	– </a:t>
            </a:r>
            <a:r>
              <a:rPr lang="fr-FR" sz="1800" b="1">
                <a:solidFill>
                  <a:srgbClr val="3F3F3F"/>
                </a:solidFill>
                <a:latin typeface="Palatino"/>
                <a:ea typeface="Palatino"/>
                <a:cs typeface="Palatino"/>
                <a:sym typeface="Palatino"/>
              </a:rPr>
              <a:t>shot boundary detection </a:t>
            </a:r>
            <a:endParaRPr/>
          </a:p>
          <a:p>
            <a:pPr marL="0" marR="0" lvl="0" indent="0" algn="just" rtl="0">
              <a:spcBef>
                <a:spcPts val="0"/>
              </a:spcBef>
              <a:spcAft>
                <a:spcPts val="0"/>
              </a:spcAft>
              <a:buNone/>
            </a:pPr>
            <a:r>
              <a:rPr lang="fr-FR" sz="1800">
                <a:solidFill>
                  <a:srgbClr val="3F3F3F"/>
                </a:solidFill>
                <a:latin typeface="Palatino"/>
                <a:ea typeface="Palatino"/>
                <a:cs typeface="Palatino"/>
                <a:sym typeface="Palatino"/>
              </a:rPr>
              <a:t>	– </a:t>
            </a:r>
            <a:r>
              <a:rPr lang="fr-FR" sz="1800" b="1">
                <a:solidFill>
                  <a:srgbClr val="3F3F3F"/>
                </a:solidFill>
                <a:latin typeface="Palatino"/>
                <a:ea typeface="Palatino"/>
                <a:cs typeface="Palatino"/>
                <a:sym typeface="Palatino"/>
              </a:rPr>
              <a:t>face detection</a:t>
            </a:r>
            <a:endParaRPr/>
          </a:p>
          <a:p>
            <a:pPr marL="0" marR="0" lvl="0" indent="0" algn="just" rtl="0">
              <a:spcBef>
                <a:spcPts val="0"/>
              </a:spcBef>
              <a:spcAft>
                <a:spcPts val="0"/>
              </a:spcAft>
              <a:buNone/>
            </a:pPr>
            <a:r>
              <a:rPr lang="fr-FR" sz="1800">
                <a:solidFill>
                  <a:srgbClr val="3F3F3F"/>
                </a:solidFill>
                <a:latin typeface="Palatino"/>
                <a:ea typeface="Palatino"/>
                <a:cs typeface="Palatino"/>
                <a:sym typeface="Palatino"/>
              </a:rPr>
              <a:t>	– </a:t>
            </a:r>
            <a:r>
              <a:rPr lang="fr-FR" sz="1800" b="1">
                <a:solidFill>
                  <a:srgbClr val="3F3F3F"/>
                </a:solidFill>
                <a:latin typeface="Palatino"/>
                <a:ea typeface="Palatino"/>
                <a:cs typeface="Palatino"/>
                <a:sym typeface="Palatino"/>
              </a:rPr>
              <a:t>face recognition</a:t>
            </a:r>
            <a:endParaRPr/>
          </a:p>
          <a:p>
            <a:pPr marL="0" marR="0" lvl="0" indent="0" algn="just" rtl="0">
              <a:spcBef>
                <a:spcPts val="0"/>
              </a:spcBef>
              <a:spcAft>
                <a:spcPts val="0"/>
              </a:spcAft>
              <a:buNone/>
            </a:pPr>
            <a:r>
              <a:rPr lang="fr-FR" sz="1800">
                <a:solidFill>
                  <a:srgbClr val="3F3F3F"/>
                </a:solidFill>
                <a:latin typeface="Palatino"/>
                <a:ea typeface="Palatino"/>
                <a:cs typeface="Palatino"/>
                <a:sym typeface="Palatino"/>
              </a:rPr>
              <a:t>	– </a:t>
            </a:r>
            <a:r>
              <a:rPr lang="fr-FR" sz="1800" b="1">
                <a:solidFill>
                  <a:srgbClr val="3F3F3F"/>
                </a:solidFill>
                <a:latin typeface="Palatino"/>
                <a:ea typeface="Palatino"/>
                <a:cs typeface="Palatino"/>
                <a:sym typeface="Palatino"/>
              </a:rPr>
              <a:t>object + person detection </a:t>
            </a:r>
            <a:endParaRPr/>
          </a:p>
          <a:p>
            <a:pPr marL="0" marR="0" lvl="0" indent="0" algn="just" rtl="0">
              <a:spcBef>
                <a:spcPts val="0"/>
              </a:spcBef>
              <a:spcAft>
                <a:spcPts val="0"/>
              </a:spcAft>
              <a:buNone/>
            </a:pPr>
            <a:endParaRPr sz="1800" b="1">
              <a:solidFill>
                <a:srgbClr val="3F3F3F"/>
              </a:solidFill>
              <a:latin typeface="Palatino"/>
              <a:ea typeface="Palatino"/>
              <a:cs typeface="Palatino"/>
              <a:sym typeface="Palatino"/>
            </a:endParaRPr>
          </a:p>
          <a:p>
            <a:pPr marL="0" marR="0" lvl="0" indent="0" algn="just" rtl="0">
              <a:spcBef>
                <a:spcPts val="0"/>
              </a:spcBef>
              <a:spcAft>
                <a:spcPts val="0"/>
              </a:spcAft>
              <a:buNone/>
            </a:pPr>
            <a:r>
              <a:rPr lang="fr-FR" sz="1800">
                <a:solidFill>
                  <a:srgbClr val="3F3F3F"/>
                </a:solidFill>
                <a:latin typeface="Palatino"/>
                <a:ea typeface="Palatino"/>
                <a:cs typeface="Palatino"/>
                <a:sym typeface="Palatino"/>
              </a:rPr>
              <a:t>As well as algorithms for audio processing applied to the audio track:</a:t>
            </a:r>
            <a:endParaRPr/>
          </a:p>
          <a:p>
            <a:pPr marL="0" marR="0" lvl="0" indent="0" algn="just" rtl="0">
              <a:spcBef>
                <a:spcPts val="0"/>
              </a:spcBef>
              <a:spcAft>
                <a:spcPts val="0"/>
              </a:spcAft>
              <a:buNone/>
            </a:pPr>
            <a:endParaRPr sz="1800" b="1">
              <a:solidFill>
                <a:srgbClr val="3F3F3F"/>
              </a:solidFill>
              <a:latin typeface="Palatino"/>
              <a:ea typeface="Palatino"/>
              <a:cs typeface="Palatino"/>
              <a:sym typeface="Palatino"/>
            </a:endParaRPr>
          </a:p>
          <a:p>
            <a:pPr marL="0" marR="0" lvl="0" indent="0" algn="just" rtl="0">
              <a:spcBef>
                <a:spcPts val="0"/>
              </a:spcBef>
              <a:spcAft>
                <a:spcPts val="0"/>
              </a:spcAft>
              <a:buNone/>
            </a:pPr>
            <a:r>
              <a:rPr lang="fr-FR" sz="1800">
                <a:solidFill>
                  <a:srgbClr val="3F3F3F"/>
                </a:solidFill>
                <a:latin typeface="Palatino"/>
                <a:ea typeface="Palatino"/>
                <a:cs typeface="Palatino"/>
                <a:sym typeface="Palatino"/>
              </a:rPr>
              <a:t>	– </a:t>
            </a:r>
            <a:r>
              <a:rPr lang="fr-FR" sz="1800" b="1">
                <a:solidFill>
                  <a:srgbClr val="3F3F3F"/>
                </a:solidFill>
                <a:latin typeface="Palatino"/>
                <a:ea typeface="Palatino"/>
                <a:cs typeface="Palatino"/>
                <a:sym typeface="Palatino"/>
              </a:rPr>
              <a:t>speaker detection</a:t>
            </a:r>
            <a:endParaRPr/>
          </a:p>
          <a:p>
            <a:pPr marL="0" marR="0" lvl="0" indent="0" algn="just" rtl="0">
              <a:spcBef>
                <a:spcPts val="0"/>
              </a:spcBef>
              <a:spcAft>
                <a:spcPts val="0"/>
              </a:spcAft>
              <a:buNone/>
            </a:pPr>
            <a:endParaRPr sz="1800" b="1">
              <a:solidFill>
                <a:srgbClr val="3F3F3F"/>
              </a:solidFill>
              <a:latin typeface="Palatino"/>
              <a:ea typeface="Palatino"/>
              <a:cs typeface="Palatino"/>
              <a:sym typeface="Palatino"/>
            </a:endParaRPr>
          </a:p>
        </p:txBody>
      </p:sp>
      <p:sp>
        <p:nvSpPr>
          <p:cNvPr id="510" name="Google Shape;510;p33"/>
          <p:cNvSpPr txBox="1"/>
          <p:nvPr/>
        </p:nvSpPr>
        <p:spPr>
          <a:xfrm>
            <a:off x="362356" y="103070"/>
            <a:ext cx="8424290"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2800" b="1">
                <a:solidFill>
                  <a:srgbClr val="3F3F3F"/>
                </a:solidFill>
                <a:latin typeface="Calibri"/>
                <a:ea typeface="Calibri"/>
                <a:cs typeface="Calibri"/>
                <a:sym typeface="Calibri"/>
              </a:rPr>
              <a:t>Methods</a:t>
            </a:r>
            <a:endParaRPr/>
          </a:p>
        </p:txBody>
      </p:sp>
      <p:pic>
        <p:nvPicPr>
          <p:cNvPr id="511" name="Google Shape;511;p33" descr="Une image contenant antenne, carillon&#10;&#10;Description générée automatiquement"/>
          <p:cNvPicPr preferRelativeResize="0"/>
          <p:nvPr/>
        </p:nvPicPr>
        <p:blipFill rotWithShape="1">
          <a:blip r:embed="rId4">
            <a:alphaModFix/>
          </a:blip>
          <a:srcRect/>
          <a:stretch/>
        </p:blipFill>
        <p:spPr>
          <a:xfrm>
            <a:off x="6545227" y="2179122"/>
            <a:ext cx="5419945" cy="2167978"/>
          </a:xfrm>
          <a:prstGeom prst="rect">
            <a:avLst/>
          </a:prstGeom>
          <a:noFill/>
          <a:ln>
            <a:noFill/>
          </a:ln>
        </p:spPr>
      </p:pic>
      <p:sp>
        <p:nvSpPr>
          <p:cNvPr id="512" name="Google Shape;512;p33"/>
          <p:cNvSpPr/>
          <p:nvPr/>
        </p:nvSpPr>
        <p:spPr>
          <a:xfrm>
            <a:off x="7315200" y="2371061"/>
            <a:ext cx="1690577" cy="1701209"/>
          </a:xfrm>
          <a:prstGeom prst="rect">
            <a:avLst/>
          </a:prstGeom>
          <a:noFill/>
          <a:ln w="28575"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513" name="Google Shape;513;p33"/>
          <p:cNvSpPr/>
          <p:nvPr/>
        </p:nvSpPr>
        <p:spPr>
          <a:xfrm>
            <a:off x="9640186" y="2371060"/>
            <a:ext cx="1353879" cy="1701209"/>
          </a:xfrm>
          <a:prstGeom prst="rect">
            <a:avLst/>
          </a:prstGeom>
          <a:noFill/>
          <a:ln w="28575"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514" name="Google Shape;514;p33"/>
          <p:cNvSpPr/>
          <p:nvPr/>
        </p:nvSpPr>
        <p:spPr>
          <a:xfrm>
            <a:off x="8086516" y="2182531"/>
            <a:ext cx="964095" cy="159026"/>
          </a:xfrm>
          <a:prstGeom prst="rect">
            <a:avLst/>
          </a:prstGeom>
          <a:solidFill>
            <a:schemeClr val="l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515" name="Google Shape;515;p33"/>
          <p:cNvSpPr txBox="1"/>
          <p:nvPr/>
        </p:nvSpPr>
        <p:spPr>
          <a:xfrm>
            <a:off x="8007002" y="2130716"/>
            <a:ext cx="1143000" cy="2616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1100" b="1">
                <a:solidFill>
                  <a:srgbClr val="C00000"/>
                </a:solidFill>
                <a:latin typeface="Calibri"/>
                <a:ea typeface="Calibri"/>
                <a:cs typeface="Calibri"/>
                <a:sym typeface="Calibri"/>
              </a:rPr>
              <a:t>speech (.910)</a:t>
            </a:r>
            <a:endParaRPr/>
          </a:p>
        </p:txBody>
      </p:sp>
      <p:sp>
        <p:nvSpPr>
          <p:cNvPr id="516" name="Google Shape;516;p33"/>
          <p:cNvSpPr/>
          <p:nvPr/>
        </p:nvSpPr>
        <p:spPr>
          <a:xfrm>
            <a:off x="10095029" y="2182531"/>
            <a:ext cx="964095" cy="159026"/>
          </a:xfrm>
          <a:prstGeom prst="rect">
            <a:avLst/>
          </a:prstGeom>
          <a:solidFill>
            <a:schemeClr val="l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517" name="Google Shape;517;p33"/>
          <p:cNvSpPr txBox="1"/>
          <p:nvPr/>
        </p:nvSpPr>
        <p:spPr>
          <a:xfrm>
            <a:off x="10015515" y="2130716"/>
            <a:ext cx="1143000" cy="2616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1100" b="1">
                <a:solidFill>
                  <a:srgbClr val="C00000"/>
                </a:solidFill>
                <a:latin typeface="Calibri"/>
                <a:ea typeface="Calibri"/>
                <a:cs typeface="Calibri"/>
                <a:sym typeface="Calibri"/>
              </a:rPr>
              <a:t>speech (.943)</a:t>
            </a:r>
            <a:endParaRPr/>
          </a:p>
        </p:txBody>
      </p:sp>
      <p:sp>
        <p:nvSpPr>
          <p:cNvPr id="518" name="Google Shape;518;p33"/>
          <p:cNvSpPr txBox="1"/>
          <p:nvPr/>
        </p:nvSpPr>
        <p:spPr>
          <a:xfrm>
            <a:off x="559579" y="5850009"/>
            <a:ext cx="5252434" cy="415498"/>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fr-FR" sz="1050">
                <a:solidFill>
                  <a:srgbClr val="7F7F7F"/>
                </a:solidFill>
                <a:latin typeface="Palatino"/>
                <a:ea typeface="Palatino"/>
                <a:cs typeface="Palatino"/>
                <a:sym typeface="Palatino"/>
              </a:rPr>
              <a:t>Bredin, Hervé and Antoine Laurent (2021). "End-to-end speaker segmentation for overlap-aware resegmentation." </a:t>
            </a:r>
            <a:r>
              <a:rPr lang="fr-FR" sz="1050" i="1">
                <a:solidFill>
                  <a:srgbClr val="7F7F7F"/>
                </a:solidFill>
                <a:latin typeface="Palatino"/>
                <a:ea typeface="Palatino"/>
                <a:cs typeface="Palatino"/>
                <a:sym typeface="Palatino"/>
              </a:rPr>
              <a:t>Proc. Interspeech 2021, </a:t>
            </a:r>
            <a:r>
              <a:rPr lang="fr-FR" sz="1050">
                <a:solidFill>
                  <a:srgbClr val="7F7F7F"/>
                </a:solidFill>
                <a:latin typeface="Palatino"/>
                <a:ea typeface="Palatino"/>
                <a:cs typeface="Palatino"/>
                <a:sym typeface="Palatino"/>
              </a:rPr>
              <a:t>560.</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22"/>
        <p:cNvGrpSpPr/>
        <p:nvPr/>
      </p:nvGrpSpPr>
      <p:grpSpPr>
        <a:xfrm>
          <a:off x="0" y="0"/>
          <a:ext cx="0" cy="0"/>
          <a:chOff x="0" y="0"/>
          <a:chExt cx="0" cy="0"/>
        </a:xfrm>
      </p:grpSpPr>
      <p:pic>
        <p:nvPicPr>
          <p:cNvPr id="523" name="Google Shape;523;p34"/>
          <p:cNvPicPr preferRelativeResize="0"/>
          <p:nvPr/>
        </p:nvPicPr>
        <p:blipFill rotWithShape="1">
          <a:blip r:embed="rId3">
            <a:alphaModFix/>
          </a:blip>
          <a:srcRect/>
          <a:stretch/>
        </p:blipFill>
        <p:spPr>
          <a:xfrm>
            <a:off x="11311209" y="6498187"/>
            <a:ext cx="791704" cy="276999"/>
          </a:xfrm>
          <a:prstGeom prst="rect">
            <a:avLst/>
          </a:prstGeom>
          <a:noFill/>
          <a:ln>
            <a:noFill/>
          </a:ln>
        </p:spPr>
      </p:pic>
      <p:sp>
        <p:nvSpPr>
          <p:cNvPr id="524" name="Google Shape;524;p34"/>
          <p:cNvSpPr txBox="1"/>
          <p:nvPr/>
        </p:nvSpPr>
        <p:spPr>
          <a:xfrm>
            <a:off x="89087" y="6498187"/>
            <a:ext cx="4661587"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200">
                <a:solidFill>
                  <a:srgbClr val="595959"/>
                </a:solidFill>
                <a:latin typeface="Courier"/>
                <a:ea typeface="Courier"/>
                <a:cs typeface="Courier"/>
                <a:sym typeface="Courier"/>
              </a:rPr>
              <a:t>01 – Six TV Families | </a:t>
            </a:r>
            <a:r>
              <a:rPr lang="fr-FR" sz="1200" b="1">
                <a:solidFill>
                  <a:srgbClr val="595959"/>
                </a:solidFill>
                <a:latin typeface="Courier"/>
                <a:ea typeface="Courier"/>
                <a:cs typeface="Courier"/>
                <a:sym typeface="Courier"/>
              </a:rPr>
              <a:t>Methods</a:t>
            </a:r>
            <a:endParaRPr sz="1200">
              <a:solidFill>
                <a:srgbClr val="595959"/>
              </a:solidFill>
              <a:latin typeface="Courier"/>
              <a:ea typeface="Courier"/>
              <a:cs typeface="Courier"/>
              <a:sym typeface="Courier"/>
            </a:endParaRPr>
          </a:p>
        </p:txBody>
      </p:sp>
      <p:sp>
        <p:nvSpPr>
          <p:cNvPr id="525" name="Google Shape;525;p34"/>
          <p:cNvSpPr txBox="1"/>
          <p:nvPr/>
        </p:nvSpPr>
        <p:spPr>
          <a:xfrm>
            <a:off x="601830" y="803005"/>
            <a:ext cx="5252434" cy="4524315"/>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fr-FR" sz="1800">
                <a:solidFill>
                  <a:srgbClr val="3F3F3F"/>
                </a:solidFill>
                <a:latin typeface="Palatino"/>
                <a:ea typeface="Palatino"/>
                <a:cs typeface="Palatino"/>
                <a:sym typeface="Palatino"/>
              </a:rPr>
              <a:t>Raw pixel intensities are hard to interpret. We create automatically produced </a:t>
            </a:r>
            <a:r>
              <a:rPr lang="fr-FR" sz="1800" b="1">
                <a:solidFill>
                  <a:srgbClr val="3F3F3F"/>
                </a:solidFill>
                <a:latin typeface="Palatino"/>
                <a:ea typeface="Palatino"/>
                <a:cs typeface="Palatino"/>
                <a:sym typeface="Palatino"/>
              </a:rPr>
              <a:t>annotations</a:t>
            </a:r>
            <a:r>
              <a:rPr lang="fr-FR" sz="1800">
                <a:solidFill>
                  <a:srgbClr val="3F3F3F"/>
                </a:solidFill>
                <a:latin typeface="Palatino"/>
                <a:ea typeface="Palatino"/>
                <a:cs typeface="Palatino"/>
                <a:sym typeface="Palatino"/>
              </a:rPr>
              <a:t> by applying off-the-shelf computer vision algorithms to the individual frames. </a:t>
            </a:r>
            <a:endParaRPr/>
          </a:p>
          <a:p>
            <a:pPr marL="0" marR="0" lvl="0" indent="0" algn="just" rtl="0">
              <a:spcBef>
                <a:spcPts val="0"/>
              </a:spcBef>
              <a:spcAft>
                <a:spcPts val="0"/>
              </a:spcAft>
              <a:buNone/>
            </a:pPr>
            <a:endParaRPr sz="1800">
              <a:solidFill>
                <a:srgbClr val="3F3F3F"/>
              </a:solidFill>
              <a:latin typeface="Palatino"/>
              <a:ea typeface="Palatino"/>
              <a:cs typeface="Palatino"/>
              <a:sym typeface="Palatino"/>
            </a:endParaRPr>
          </a:p>
          <a:p>
            <a:pPr marL="0" marR="0" lvl="0" indent="0" algn="just" rtl="0">
              <a:spcBef>
                <a:spcPts val="0"/>
              </a:spcBef>
              <a:spcAft>
                <a:spcPts val="0"/>
              </a:spcAft>
              <a:buNone/>
            </a:pPr>
            <a:r>
              <a:rPr lang="fr-FR" sz="1800">
                <a:solidFill>
                  <a:srgbClr val="3F3F3F"/>
                </a:solidFill>
                <a:latin typeface="Palatino"/>
                <a:ea typeface="Palatino"/>
                <a:cs typeface="Palatino"/>
                <a:sym typeface="Palatino"/>
              </a:rPr>
              <a:t>	– </a:t>
            </a:r>
            <a:r>
              <a:rPr lang="fr-FR" sz="1800" b="1">
                <a:solidFill>
                  <a:srgbClr val="3F3F3F"/>
                </a:solidFill>
                <a:latin typeface="Palatino"/>
                <a:ea typeface="Palatino"/>
                <a:cs typeface="Palatino"/>
                <a:sym typeface="Palatino"/>
              </a:rPr>
              <a:t>shot boundary detection </a:t>
            </a:r>
            <a:endParaRPr/>
          </a:p>
          <a:p>
            <a:pPr marL="0" marR="0" lvl="0" indent="0" algn="just" rtl="0">
              <a:spcBef>
                <a:spcPts val="0"/>
              </a:spcBef>
              <a:spcAft>
                <a:spcPts val="0"/>
              </a:spcAft>
              <a:buNone/>
            </a:pPr>
            <a:r>
              <a:rPr lang="fr-FR" sz="1800">
                <a:solidFill>
                  <a:srgbClr val="3F3F3F"/>
                </a:solidFill>
                <a:latin typeface="Palatino"/>
                <a:ea typeface="Palatino"/>
                <a:cs typeface="Palatino"/>
                <a:sym typeface="Palatino"/>
              </a:rPr>
              <a:t>	– </a:t>
            </a:r>
            <a:r>
              <a:rPr lang="fr-FR" sz="1800" b="1">
                <a:solidFill>
                  <a:srgbClr val="3F3F3F"/>
                </a:solidFill>
                <a:latin typeface="Palatino"/>
                <a:ea typeface="Palatino"/>
                <a:cs typeface="Palatino"/>
                <a:sym typeface="Palatino"/>
              </a:rPr>
              <a:t>face detection</a:t>
            </a:r>
            <a:endParaRPr/>
          </a:p>
          <a:p>
            <a:pPr marL="0" marR="0" lvl="0" indent="0" algn="just" rtl="0">
              <a:spcBef>
                <a:spcPts val="0"/>
              </a:spcBef>
              <a:spcAft>
                <a:spcPts val="0"/>
              </a:spcAft>
              <a:buNone/>
            </a:pPr>
            <a:r>
              <a:rPr lang="fr-FR" sz="1800">
                <a:solidFill>
                  <a:srgbClr val="3F3F3F"/>
                </a:solidFill>
                <a:latin typeface="Palatino"/>
                <a:ea typeface="Palatino"/>
                <a:cs typeface="Palatino"/>
                <a:sym typeface="Palatino"/>
              </a:rPr>
              <a:t>	– </a:t>
            </a:r>
            <a:r>
              <a:rPr lang="fr-FR" sz="1800" b="1">
                <a:solidFill>
                  <a:srgbClr val="3F3F3F"/>
                </a:solidFill>
                <a:latin typeface="Palatino"/>
                <a:ea typeface="Palatino"/>
                <a:cs typeface="Palatino"/>
                <a:sym typeface="Palatino"/>
              </a:rPr>
              <a:t>face recognition</a:t>
            </a:r>
            <a:endParaRPr/>
          </a:p>
          <a:p>
            <a:pPr marL="0" marR="0" lvl="0" indent="0" algn="just" rtl="0">
              <a:spcBef>
                <a:spcPts val="0"/>
              </a:spcBef>
              <a:spcAft>
                <a:spcPts val="0"/>
              </a:spcAft>
              <a:buNone/>
            </a:pPr>
            <a:r>
              <a:rPr lang="fr-FR" sz="1800">
                <a:solidFill>
                  <a:srgbClr val="3F3F3F"/>
                </a:solidFill>
                <a:latin typeface="Palatino"/>
                <a:ea typeface="Palatino"/>
                <a:cs typeface="Palatino"/>
                <a:sym typeface="Palatino"/>
              </a:rPr>
              <a:t>	– </a:t>
            </a:r>
            <a:r>
              <a:rPr lang="fr-FR" sz="1800" b="1">
                <a:solidFill>
                  <a:srgbClr val="3F3F3F"/>
                </a:solidFill>
                <a:latin typeface="Palatino"/>
                <a:ea typeface="Palatino"/>
                <a:cs typeface="Palatino"/>
                <a:sym typeface="Palatino"/>
              </a:rPr>
              <a:t>object + person detection </a:t>
            </a:r>
            <a:endParaRPr/>
          </a:p>
          <a:p>
            <a:pPr marL="0" marR="0" lvl="0" indent="0" algn="just" rtl="0">
              <a:spcBef>
                <a:spcPts val="0"/>
              </a:spcBef>
              <a:spcAft>
                <a:spcPts val="0"/>
              </a:spcAft>
              <a:buNone/>
            </a:pPr>
            <a:endParaRPr sz="1800" b="1">
              <a:solidFill>
                <a:srgbClr val="3F3F3F"/>
              </a:solidFill>
              <a:latin typeface="Palatino"/>
              <a:ea typeface="Palatino"/>
              <a:cs typeface="Palatino"/>
              <a:sym typeface="Palatino"/>
            </a:endParaRPr>
          </a:p>
          <a:p>
            <a:pPr marL="0" marR="0" lvl="0" indent="0" algn="just" rtl="0">
              <a:spcBef>
                <a:spcPts val="0"/>
              </a:spcBef>
              <a:spcAft>
                <a:spcPts val="0"/>
              </a:spcAft>
              <a:buNone/>
            </a:pPr>
            <a:r>
              <a:rPr lang="fr-FR" sz="1800">
                <a:solidFill>
                  <a:srgbClr val="3F3F3F"/>
                </a:solidFill>
                <a:latin typeface="Palatino"/>
                <a:ea typeface="Palatino"/>
                <a:cs typeface="Palatino"/>
                <a:sym typeface="Palatino"/>
              </a:rPr>
              <a:t>As well as algorithms for audio processing applied to the audio track:</a:t>
            </a:r>
            <a:endParaRPr/>
          </a:p>
          <a:p>
            <a:pPr marL="0" marR="0" lvl="0" indent="0" algn="just" rtl="0">
              <a:spcBef>
                <a:spcPts val="0"/>
              </a:spcBef>
              <a:spcAft>
                <a:spcPts val="0"/>
              </a:spcAft>
              <a:buNone/>
            </a:pPr>
            <a:endParaRPr sz="1800" b="1">
              <a:solidFill>
                <a:srgbClr val="3F3F3F"/>
              </a:solidFill>
              <a:latin typeface="Palatino"/>
              <a:ea typeface="Palatino"/>
              <a:cs typeface="Palatino"/>
              <a:sym typeface="Palatino"/>
            </a:endParaRPr>
          </a:p>
          <a:p>
            <a:pPr marL="0" marR="0" lvl="0" indent="0" algn="just" rtl="0">
              <a:spcBef>
                <a:spcPts val="0"/>
              </a:spcBef>
              <a:spcAft>
                <a:spcPts val="0"/>
              </a:spcAft>
              <a:buNone/>
            </a:pPr>
            <a:r>
              <a:rPr lang="fr-FR" sz="1800">
                <a:solidFill>
                  <a:srgbClr val="3F3F3F"/>
                </a:solidFill>
                <a:latin typeface="Palatino"/>
                <a:ea typeface="Palatino"/>
                <a:cs typeface="Palatino"/>
                <a:sym typeface="Palatino"/>
              </a:rPr>
              <a:t>	– </a:t>
            </a:r>
            <a:r>
              <a:rPr lang="fr-FR" sz="1800" b="1">
                <a:solidFill>
                  <a:srgbClr val="3F3F3F"/>
                </a:solidFill>
                <a:latin typeface="Palatino"/>
                <a:ea typeface="Palatino"/>
                <a:cs typeface="Palatino"/>
                <a:sym typeface="Palatino"/>
              </a:rPr>
              <a:t>speaker detection</a:t>
            </a:r>
            <a:endParaRPr/>
          </a:p>
          <a:p>
            <a:pPr marL="0" marR="0" lvl="0" indent="0" algn="just" rtl="0">
              <a:spcBef>
                <a:spcPts val="0"/>
              </a:spcBef>
              <a:spcAft>
                <a:spcPts val="0"/>
              </a:spcAft>
              <a:buNone/>
            </a:pPr>
            <a:r>
              <a:rPr lang="fr-FR" sz="1800">
                <a:solidFill>
                  <a:srgbClr val="3F3F3F"/>
                </a:solidFill>
                <a:latin typeface="Palatino"/>
                <a:ea typeface="Palatino"/>
                <a:cs typeface="Palatino"/>
                <a:sym typeface="Palatino"/>
              </a:rPr>
              <a:t>	– </a:t>
            </a:r>
            <a:r>
              <a:rPr lang="fr-FR" sz="1800" b="1">
                <a:solidFill>
                  <a:srgbClr val="3F3F3F"/>
                </a:solidFill>
                <a:latin typeface="Palatino"/>
                <a:ea typeface="Palatino"/>
                <a:cs typeface="Palatino"/>
                <a:sym typeface="Palatino"/>
              </a:rPr>
              <a:t>speaker segmentation</a:t>
            </a:r>
            <a:endParaRPr/>
          </a:p>
          <a:p>
            <a:pPr marL="0" marR="0" lvl="0" indent="0" algn="just" rtl="0">
              <a:spcBef>
                <a:spcPts val="0"/>
              </a:spcBef>
              <a:spcAft>
                <a:spcPts val="0"/>
              </a:spcAft>
              <a:buNone/>
            </a:pPr>
            <a:endParaRPr sz="1800" b="1">
              <a:solidFill>
                <a:srgbClr val="3F3F3F"/>
              </a:solidFill>
              <a:latin typeface="Palatino"/>
              <a:ea typeface="Palatino"/>
              <a:cs typeface="Palatino"/>
              <a:sym typeface="Palatino"/>
            </a:endParaRPr>
          </a:p>
        </p:txBody>
      </p:sp>
      <p:sp>
        <p:nvSpPr>
          <p:cNvPr id="526" name="Google Shape;526;p34"/>
          <p:cNvSpPr txBox="1"/>
          <p:nvPr/>
        </p:nvSpPr>
        <p:spPr>
          <a:xfrm>
            <a:off x="362356" y="103070"/>
            <a:ext cx="8424290"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2800" b="1">
                <a:solidFill>
                  <a:srgbClr val="3F3F3F"/>
                </a:solidFill>
                <a:latin typeface="Calibri"/>
                <a:ea typeface="Calibri"/>
                <a:cs typeface="Calibri"/>
                <a:sym typeface="Calibri"/>
              </a:rPr>
              <a:t>Methods</a:t>
            </a:r>
            <a:endParaRPr/>
          </a:p>
        </p:txBody>
      </p:sp>
      <p:pic>
        <p:nvPicPr>
          <p:cNvPr id="527" name="Google Shape;527;p34" descr="Une image contenant antenne, carillon&#10;&#10;Description générée automatiquement"/>
          <p:cNvPicPr preferRelativeResize="0"/>
          <p:nvPr/>
        </p:nvPicPr>
        <p:blipFill rotWithShape="1">
          <a:blip r:embed="rId4">
            <a:alphaModFix/>
          </a:blip>
          <a:srcRect/>
          <a:stretch/>
        </p:blipFill>
        <p:spPr>
          <a:xfrm>
            <a:off x="6545227" y="2179122"/>
            <a:ext cx="5419945" cy="2167978"/>
          </a:xfrm>
          <a:prstGeom prst="rect">
            <a:avLst/>
          </a:prstGeom>
          <a:noFill/>
          <a:ln>
            <a:noFill/>
          </a:ln>
        </p:spPr>
      </p:pic>
      <p:sp>
        <p:nvSpPr>
          <p:cNvPr id="528" name="Google Shape;528;p34"/>
          <p:cNvSpPr/>
          <p:nvPr/>
        </p:nvSpPr>
        <p:spPr>
          <a:xfrm>
            <a:off x="7315200" y="2371061"/>
            <a:ext cx="1690577" cy="1701209"/>
          </a:xfrm>
          <a:prstGeom prst="rect">
            <a:avLst/>
          </a:prstGeom>
          <a:noFill/>
          <a:ln w="28575"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529" name="Google Shape;529;p34"/>
          <p:cNvSpPr/>
          <p:nvPr/>
        </p:nvSpPr>
        <p:spPr>
          <a:xfrm>
            <a:off x="9640186" y="2371060"/>
            <a:ext cx="1353879" cy="1701209"/>
          </a:xfrm>
          <a:prstGeom prst="rect">
            <a:avLst/>
          </a:prstGeom>
          <a:noFill/>
          <a:ln w="28575"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530" name="Google Shape;530;p34"/>
          <p:cNvSpPr/>
          <p:nvPr/>
        </p:nvSpPr>
        <p:spPr>
          <a:xfrm>
            <a:off x="8086516" y="2182531"/>
            <a:ext cx="964095" cy="159026"/>
          </a:xfrm>
          <a:prstGeom prst="rect">
            <a:avLst/>
          </a:prstGeom>
          <a:solidFill>
            <a:schemeClr val="l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531" name="Google Shape;531;p34"/>
          <p:cNvSpPr txBox="1"/>
          <p:nvPr/>
        </p:nvSpPr>
        <p:spPr>
          <a:xfrm>
            <a:off x="8007002" y="2130716"/>
            <a:ext cx="1143000" cy="2616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1100" b="1">
                <a:solidFill>
                  <a:srgbClr val="C00000"/>
                </a:solidFill>
                <a:latin typeface="Calibri"/>
                <a:ea typeface="Calibri"/>
                <a:cs typeface="Calibri"/>
                <a:sym typeface="Calibri"/>
              </a:rPr>
              <a:t>Speaker A</a:t>
            </a:r>
            <a:endParaRPr/>
          </a:p>
        </p:txBody>
      </p:sp>
      <p:sp>
        <p:nvSpPr>
          <p:cNvPr id="532" name="Google Shape;532;p34"/>
          <p:cNvSpPr/>
          <p:nvPr/>
        </p:nvSpPr>
        <p:spPr>
          <a:xfrm>
            <a:off x="10095029" y="2182531"/>
            <a:ext cx="964095" cy="159026"/>
          </a:xfrm>
          <a:prstGeom prst="rect">
            <a:avLst/>
          </a:prstGeom>
          <a:solidFill>
            <a:schemeClr val="l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533" name="Google Shape;533;p34"/>
          <p:cNvSpPr txBox="1"/>
          <p:nvPr/>
        </p:nvSpPr>
        <p:spPr>
          <a:xfrm>
            <a:off x="10015515" y="2130716"/>
            <a:ext cx="1143000" cy="2616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1100" b="1">
                <a:solidFill>
                  <a:srgbClr val="C00000"/>
                </a:solidFill>
                <a:latin typeface="Calibri"/>
                <a:ea typeface="Calibri"/>
                <a:cs typeface="Calibri"/>
                <a:sym typeface="Calibri"/>
              </a:rPr>
              <a:t>Speaker B</a:t>
            </a:r>
            <a:endParaRPr/>
          </a:p>
        </p:txBody>
      </p:sp>
      <p:sp>
        <p:nvSpPr>
          <p:cNvPr id="534" name="Google Shape;534;p34"/>
          <p:cNvSpPr txBox="1"/>
          <p:nvPr/>
        </p:nvSpPr>
        <p:spPr>
          <a:xfrm>
            <a:off x="559579" y="5850009"/>
            <a:ext cx="5252434" cy="415498"/>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fr-FR" sz="1050">
                <a:solidFill>
                  <a:srgbClr val="7F7F7F"/>
                </a:solidFill>
                <a:latin typeface="Palatino"/>
                <a:ea typeface="Palatino"/>
                <a:cs typeface="Palatino"/>
                <a:sym typeface="Palatino"/>
              </a:rPr>
              <a:t>Bredin, Hervé and Antoine Laurent (2021). "End-to-end speaker segmentation for overlap-aware resegmentation." </a:t>
            </a:r>
            <a:r>
              <a:rPr lang="fr-FR" sz="1050" i="1">
                <a:solidFill>
                  <a:srgbClr val="7F7F7F"/>
                </a:solidFill>
                <a:latin typeface="Palatino"/>
                <a:ea typeface="Palatino"/>
                <a:cs typeface="Palatino"/>
                <a:sym typeface="Palatino"/>
              </a:rPr>
              <a:t>Proc. Interspeech 2021, </a:t>
            </a:r>
            <a:r>
              <a:rPr lang="fr-FR" sz="1050">
                <a:solidFill>
                  <a:srgbClr val="7F7F7F"/>
                </a:solidFill>
                <a:latin typeface="Palatino"/>
                <a:ea typeface="Palatino"/>
                <a:cs typeface="Palatino"/>
                <a:sym typeface="Palatino"/>
              </a:rPr>
              <a:t>560.</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38"/>
        <p:cNvGrpSpPr/>
        <p:nvPr/>
      </p:nvGrpSpPr>
      <p:grpSpPr>
        <a:xfrm>
          <a:off x="0" y="0"/>
          <a:ext cx="0" cy="0"/>
          <a:chOff x="0" y="0"/>
          <a:chExt cx="0" cy="0"/>
        </a:xfrm>
      </p:grpSpPr>
      <p:pic>
        <p:nvPicPr>
          <p:cNvPr id="539" name="Google Shape;539;p35"/>
          <p:cNvPicPr preferRelativeResize="0"/>
          <p:nvPr/>
        </p:nvPicPr>
        <p:blipFill rotWithShape="1">
          <a:blip r:embed="rId3">
            <a:alphaModFix/>
          </a:blip>
          <a:srcRect/>
          <a:stretch/>
        </p:blipFill>
        <p:spPr>
          <a:xfrm>
            <a:off x="11311209" y="6498187"/>
            <a:ext cx="791704" cy="276999"/>
          </a:xfrm>
          <a:prstGeom prst="rect">
            <a:avLst/>
          </a:prstGeom>
          <a:noFill/>
          <a:ln>
            <a:noFill/>
          </a:ln>
        </p:spPr>
      </p:pic>
      <p:sp>
        <p:nvSpPr>
          <p:cNvPr id="540" name="Google Shape;540;p35"/>
          <p:cNvSpPr txBox="1"/>
          <p:nvPr/>
        </p:nvSpPr>
        <p:spPr>
          <a:xfrm>
            <a:off x="89087" y="6498187"/>
            <a:ext cx="4661587"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200">
                <a:solidFill>
                  <a:srgbClr val="595959"/>
                </a:solidFill>
                <a:latin typeface="Courier"/>
                <a:ea typeface="Courier"/>
                <a:cs typeface="Courier"/>
                <a:sym typeface="Courier"/>
              </a:rPr>
              <a:t>01 – Six TV Families | </a:t>
            </a:r>
            <a:r>
              <a:rPr lang="fr-FR" sz="1200" b="1">
                <a:solidFill>
                  <a:srgbClr val="595959"/>
                </a:solidFill>
                <a:latin typeface="Courier"/>
                <a:ea typeface="Courier"/>
                <a:cs typeface="Courier"/>
                <a:sym typeface="Courier"/>
              </a:rPr>
              <a:t>Methods</a:t>
            </a:r>
            <a:endParaRPr sz="1200">
              <a:solidFill>
                <a:srgbClr val="595959"/>
              </a:solidFill>
              <a:latin typeface="Courier"/>
              <a:ea typeface="Courier"/>
              <a:cs typeface="Courier"/>
              <a:sym typeface="Courier"/>
            </a:endParaRPr>
          </a:p>
        </p:txBody>
      </p:sp>
      <p:sp>
        <p:nvSpPr>
          <p:cNvPr id="541" name="Google Shape;541;p35"/>
          <p:cNvSpPr txBox="1"/>
          <p:nvPr/>
        </p:nvSpPr>
        <p:spPr>
          <a:xfrm>
            <a:off x="601830" y="803005"/>
            <a:ext cx="5252434" cy="5355312"/>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fr-FR" sz="1800">
                <a:solidFill>
                  <a:srgbClr val="3F3F3F"/>
                </a:solidFill>
                <a:latin typeface="Palatino"/>
                <a:ea typeface="Palatino"/>
                <a:cs typeface="Palatino"/>
                <a:sym typeface="Palatino"/>
              </a:rPr>
              <a:t>Raw pixel intensities are hard to interpret. We create automatically produced </a:t>
            </a:r>
            <a:r>
              <a:rPr lang="fr-FR" sz="1800" b="1">
                <a:solidFill>
                  <a:srgbClr val="3F3F3F"/>
                </a:solidFill>
                <a:latin typeface="Palatino"/>
                <a:ea typeface="Palatino"/>
                <a:cs typeface="Palatino"/>
                <a:sym typeface="Palatino"/>
              </a:rPr>
              <a:t>annotations</a:t>
            </a:r>
            <a:r>
              <a:rPr lang="fr-FR" sz="1800">
                <a:solidFill>
                  <a:srgbClr val="3F3F3F"/>
                </a:solidFill>
                <a:latin typeface="Palatino"/>
                <a:ea typeface="Palatino"/>
                <a:cs typeface="Palatino"/>
                <a:sym typeface="Palatino"/>
              </a:rPr>
              <a:t> by applying off-the-shelf computer vision algorithms to the individual frames. </a:t>
            </a:r>
            <a:endParaRPr/>
          </a:p>
          <a:p>
            <a:pPr marL="0" marR="0" lvl="0" indent="0" algn="just" rtl="0">
              <a:spcBef>
                <a:spcPts val="0"/>
              </a:spcBef>
              <a:spcAft>
                <a:spcPts val="0"/>
              </a:spcAft>
              <a:buNone/>
            </a:pPr>
            <a:endParaRPr sz="1800">
              <a:solidFill>
                <a:srgbClr val="3F3F3F"/>
              </a:solidFill>
              <a:latin typeface="Palatino"/>
              <a:ea typeface="Palatino"/>
              <a:cs typeface="Palatino"/>
              <a:sym typeface="Palatino"/>
            </a:endParaRPr>
          </a:p>
          <a:p>
            <a:pPr marL="0" marR="0" lvl="0" indent="0" algn="just" rtl="0">
              <a:spcBef>
                <a:spcPts val="0"/>
              </a:spcBef>
              <a:spcAft>
                <a:spcPts val="0"/>
              </a:spcAft>
              <a:buNone/>
            </a:pPr>
            <a:r>
              <a:rPr lang="fr-FR" sz="1800">
                <a:solidFill>
                  <a:srgbClr val="3F3F3F"/>
                </a:solidFill>
                <a:latin typeface="Palatino"/>
                <a:ea typeface="Palatino"/>
                <a:cs typeface="Palatino"/>
                <a:sym typeface="Palatino"/>
              </a:rPr>
              <a:t>	– </a:t>
            </a:r>
            <a:r>
              <a:rPr lang="fr-FR" sz="1800" b="1">
                <a:solidFill>
                  <a:srgbClr val="3F3F3F"/>
                </a:solidFill>
                <a:latin typeface="Palatino"/>
                <a:ea typeface="Palatino"/>
                <a:cs typeface="Palatino"/>
                <a:sym typeface="Palatino"/>
              </a:rPr>
              <a:t>shot boundary detection </a:t>
            </a:r>
            <a:endParaRPr/>
          </a:p>
          <a:p>
            <a:pPr marL="0" marR="0" lvl="0" indent="0" algn="just" rtl="0">
              <a:spcBef>
                <a:spcPts val="0"/>
              </a:spcBef>
              <a:spcAft>
                <a:spcPts val="0"/>
              </a:spcAft>
              <a:buNone/>
            </a:pPr>
            <a:r>
              <a:rPr lang="fr-FR" sz="1800">
                <a:solidFill>
                  <a:srgbClr val="3F3F3F"/>
                </a:solidFill>
                <a:latin typeface="Palatino"/>
                <a:ea typeface="Palatino"/>
                <a:cs typeface="Palatino"/>
                <a:sym typeface="Palatino"/>
              </a:rPr>
              <a:t>	– </a:t>
            </a:r>
            <a:r>
              <a:rPr lang="fr-FR" sz="1800" b="1">
                <a:solidFill>
                  <a:srgbClr val="3F3F3F"/>
                </a:solidFill>
                <a:latin typeface="Palatino"/>
                <a:ea typeface="Palatino"/>
                <a:cs typeface="Palatino"/>
                <a:sym typeface="Palatino"/>
              </a:rPr>
              <a:t>face detection</a:t>
            </a:r>
            <a:endParaRPr/>
          </a:p>
          <a:p>
            <a:pPr marL="0" marR="0" lvl="0" indent="0" algn="just" rtl="0">
              <a:spcBef>
                <a:spcPts val="0"/>
              </a:spcBef>
              <a:spcAft>
                <a:spcPts val="0"/>
              </a:spcAft>
              <a:buNone/>
            </a:pPr>
            <a:r>
              <a:rPr lang="fr-FR" sz="1800">
                <a:solidFill>
                  <a:srgbClr val="3F3F3F"/>
                </a:solidFill>
                <a:latin typeface="Palatino"/>
                <a:ea typeface="Palatino"/>
                <a:cs typeface="Palatino"/>
                <a:sym typeface="Palatino"/>
              </a:rPr>
              <a:t>	– </a:t>
            </a:r>
            <a:r>
              <a:rPr lang="fr-FR" sz="1800" b="1">
                <a:solidFill>
                  <a:srgbClr val="3F3F3F"/>
                </a:solidFill>
                <a:latin typeface="Palatino"/>
                <a:ea typeface="Palatino"/>
                <a:cs typeface="Palatino"/>
                <a:sym typeface="Palatino"/>
              </a:rPr>
              <a:t>face recognition</a:t>
            </a:r>
            <a:endParaRPr/>
          </a:p>
          <a:p>
            <a:pPr marL="0" marR="0" lvl="0" indent="0" algn="just" rtl="0">
              <a:spcBef>
                <a:spcPts val="0"/>
              </a:spcBef>
              <a:spcAft>
                <a:spcPts val="0"/>
              </a:spcAft>
              <a:buNone/>
            </a:pPr>
            <a:r>
              <a:rPr lang="fr-FR" sz="1800">
                <a:solidFill>
                  <a:srgbClr val="3F3F3F"/>
                </a:solidFill>
                <a:latin typeface="Palatino"/>
                <a:ea typeface="Palatino"/>
                <a:cs typeface="Palatino"/>
                <a:sym typeface="Palatino"/>
              </a:rPr>
              <a:t>	– </a:t>
            </a:r>
            <a:r>
              <a:rPr lang="fr-FR" sz="1800" b="1">
                <a:solidFill>
                  <a:srgbClr val="3F3F3F"/>
                </a:solidFill>
                <a:latin typeface="Palatino"/>
                <a:ea typeface="Palatino"/>
                <a:cs typeface="Palatino"/>
                <a:sym typeface="Palatino"/>
              </a:rPr>
              <a:t>object + person detection </a:t>
            </a:r>
            <a:endParaRPr/>
          </a:p>
          <a:p>
            <a:pPr marL="0" marR="0" lvl="0" indent="0" algn="just" rtl="0">
              <a:spcBef>
                <a:spcPts val="0"/>
              </a:spcBef>
              <a:spcAft>
                <a:spcPts val="0"/>
              </a:spcAft>
              <a:buNone/>
            </a:pPr>
            <a:endParaRPr sz="1800" b="1">
              <a:solidFill>
                <a:srgbClr val="3F3F3F"/>
              </a:solidFill>
              <a:latin typeface="Palatino"/>
              <a:ea typeface="Palatino"/>
              <a:cs typeface="Palatino"/>
              <a:sym typeface="Palatino"/>
            </a:endParaRPr>
          </a:p>
          <a:p>
            <a:pPr marL="0" marR="0" lvl="0" indent="0" algn="just" rtl="0">
              <a:spcBef>
                <a:spcPts val="0"/>
              </a:spcBef>
              <a:spcAft>
                <a:spcPts val="0"/>
              </a:spcAft>
              <a:buNone/>
            </a:pPr>
            <a:r>
              <a:rPr lang="fr-FR" sz="1800">
                <a:solidFill>
                  <a:srgbClr val="3F3F3F"/>
                </a:solidFill>
                <a:latin typeface="Palatino"/>
                <a:ea typeface="Palatino"/>
                <a:cs typeface="Palatino"/>
                <a:sym typeface="Palatino"/>
              </a:rPr>
              <a:t>As well as algorithms for audio processing applied to the audio track:</a:t>
            </a:r>
            <a:endParaRPr/>
          </a:p>
          <a:p>
            <a:pPr marL="0" marR="0" lvl="0" indent="0" algn="just" rtl="0">
              <a:spcBef>
                <a:spcPts val="0"/>
              </a:spcBef>
              <a:spcAft>
                <a:spcPts val="0"/>
              </a:spcAft>
              <a:buNone/>
            </a:pPr>
            <a:endParaRPr sz="1800" b="1">
              <a:solidFill>
                <a:srgbClr val="3F3F3F"/>
              </a:solidFill>
              <a:latin typeface="Palatino"/>
              <a:ea typeface="Palatino"/>
              <a:cs typeface="Palatino"/>
              <a:sym typeface="Palatino"/>
            </a:endParaRPr>
          </a:p>
          <a:p>
            <a:pPr marL="0" marR="0" lvl="0" indent="0" algn="just" rtl="0">
              <a:spcBef>
                <a:spcPts val="0"/>
              </a:spcBef>
              <a:spcAft>
                <a:spcPts val="0"/>
              </a:spcAft>
              <a:buNone/>
            </a:pPr>
            <a:r>
              <a:rPr lang="fr-FR" sz="1800">
                <a:solidFill>
                  <a:srgbClr val="3F3F3F"/>
                </a:solidFill>
                <a:latin typeface="Palatino"/>
                <a:ea typeface="Palatino"/>
                <a:cs typeface="Palatino"/>
                <a:sym typeface="Palatino"/>
              </a:rPr>
              <a:t>	– </a:t>
            </a:r>
            <a:r>
              <a:rPr lang="fr-FR" sz="1800" b="1">
                <a:solidFill>
                  <a:srgbClr val="3F3F3F"/>
                </a:solidFill>
                <a:latin typeface="Palatino"/>
                <a:ea typeface="Palatino"/>
                <a:cs typeface="Palatino"/>
                <a:sym typeface="Palatino"/>
              </a:rPr>
              <a:t>speaker detection</a:t>
            </a:r>
            <a:endParaRPr/>
          </a:p>
          <a:p>
            <a:pPr marL="0" marR="0" lvl="0" indent="0" algn="just" rtl="0">
              <a:spcBef>
                <a:spcPts val="0"/>
              </a:spcBef>
              <a:spcAft>
                <a:spcPts val="0"/>
              </a:spcAft>
              <a:buNone/>
            </a:pPr>
            <a:r>
              <a:rPr lang="fr-FR" sz="1800">
                <a:solidFill>
                  <a:srgbClr val="3F3F3F"/>
                </a:solidFill>
                <a:latin typeface="Palatino"/>
                <a:ea typeface="Palatino"/>
                <a:cs typeface="Palatino"/>
                <a:sym typeface="Palatino"/>
              </a:rPr>
              <a:t>	– </a:t>
            </a:r>
            <a:r>
              <a:rPr lang="fr-FR" sz="1800" b="1">
                <a:solidFill>
                  <a:srgbClr val="3F3F3F"/>
                </a:solidFill>
                <a:latin typeface="Palatino"/>
                <a:ea typeface="Palatino"/>
                <a:cs typeface="Palatino"/>
                <a:sym typeface="Palatino"/>
              </a:rPr>
              <a:t>speaker segmentation</a:t>
            </a:r>
            <a:endParaRPr/>
          </a:p>
          <a:p>
            <a:pPr marL="0" marR="0" lvl="0" indent="0" algn="just" rtl="0">
              <a:spcBef>
                <a:spcPts val="0"/>
              </a:spcBef>
              <a:spcAft>
                <a:spcPts val="0"/>
              </a:spcAft>
              <a:buNone/>
            </a:pPr>
            <a:endParaRPr sz="1800" b="1">
              <a:solidFill>
                <a:srgbClr val="3F3F3F"/>
              </a:solidFill>
              <a:latin typeface="Palatino"/>
              <a:ea typeface="Palatino"/>
              <a:cs typeface="Palatino"/>
              <a:sym typeface="Palatino"/>
            </a:endParaRPr>
          </a:p>
          <a:p>
            <a:pPr marL="0" marR="0" lvl="0" indent="0" algn="just" rtl="0">
              <a:spcBef>
                <a:spcPts val="0"/>
              </a:spcBef>
              <a:spcAft>
                <a:spcPts val="0"/>
              </a:spcAft>
              <a:buNone/>
            </a:pPr>
            <a:r>
              <a:rPr lang="fr-FR" sz="1800">
                <a:solidFill>
                  <a:srgbClr val="3F3F3F"/>
                </a:solidFill>
                <a:latin typeface="Palatino"/>
                <a:ea typeface="Palatino"/>
                <a:cs typeface="Palatino"/>
                <a:sym typeface="Palatino"/>
              </a:rPr>
              <a:t>The output of these algorithms were </a:t>
            </a:r>
            <a:r>
              <a:rPr lang="fr-FR" sz="1800" b="1">
                <a:solidFill>
                  <a:srgbClr val="3F3F3F"/>
                </a:solidFill>
                <a:latin typeface="Palatino"/>
                <a:ea typeface="Palatino"/>
                <a:cs typeface="Palatino"/>
                <a:sym typeface="Palatino"/>
              </a:rPr>
              <a:t>verified</a:t>
            </a:r>
            <a:r>
              <a:rPr lang="fr-FR" sz="1800">
                <a:solidFill>
                  <a:srgbClr val="3F3F3F"/>
                </a:solidFill>
                <a:latin typeface="Palatino"/>
                <a:ea typeface="Palatino"/>
                <a:cs typeface="Palatino"/>
                <a:sym typeface="Palatino"/>
              </a:rPr>
              <a:t>, </a:t>
            </a:r>
            <a:r>
              <a:rPr lang="fr-FR" sz="1800" b="1">
                <a:solidFill>
                  <a:srgbClr val="3F3F3F"/>
                </a:solidFill>
                <a:latin typeface="Palatino"/>
                <a:ea typeface="Palatino"/>
                <a:cs typeface="Palatino"/>
                <a:sym typeface="Palatino"/>
              </a:rPr>
              <a:t>aggregated</a:t>
            </a:r>
            <a:r>
              <a:rPr lang="fr-FR" sz="1800">
                <a:solidFill>
                  <a:srgbClr val="3F3F3F"/>
                </a:solidFill>
                <a:latin typeface="Palatino"/>
                <a:ea typeface="Palatino"/>
                <a:cs typeface="Palatino"/>
                <a:sym typeface="Palatino"/>
              </a:rPr>
              <a:t>, and </a:t>
            </a:r>
            <a:r>
              <a:rPr lang="fr-FR" sz="1800" b="1">
                <a:solidFill>
                  <a:srgbClr val="3F3F3F"/>
                </a:solidFill>
                <a:latin typeface="Palatino"/>
                <a:ea typeface="Palatino"/>
                <a:cs typeface="Palatino"/>
                <a:sym typeface="Palatino"/>
              </a:rPr>
              <a:t>processed</a:t>
            </a:r>
            <a:r>
              <a:rPr lang="fr-FR" sz="1800">
                <a:solidFill>
                  <a:srgbClr val="3F3F3F"/>
                </a:solidFill>
                <a:latin typeface="Palatino"/>
                <a:ea typeface="Palatino"/>
                <a:cs typeface="Palatino"/>
                <a:sym typeface="Palatino"/>
              </a:rPr>
              <a:t> to produce features that match the research questions.</a:t>
            </a:r>
            <a:endParaRPr/>
          </a:p>
        </p:txBody>
      </p:sp>
      <p:sp>
        <p:nvSpPr>
          <p:cNvPr id="542" name="Google Shape;542;p35"/>
          <p:cNvSpPr txBox="1"/>
          <p:nvPr/>
        </p:nvSpPr>
        <p:spPr>
          <a:xfrm>
            <a:off x="362356" y="103070"/>
            <a:ext cx="8424290"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2800" b="1">
                <a:solidFill>
                  <a:srgbClr val="3F3F3F"/>
                </a:solidFill>
                <a:latin typeface="Calibri"/>
                <a:ea typeface="Calibri"/>
                <a:cs typeface="Calibri"/>
                <a:sym typeface="Calibri"/>
              </a:rPr>
              <a:t>Methods</a:t>
            </a:r>
            <a:endParaRPr/>
          </a:p>
        </p:txBody>
      </p:sp>
      <p:sp>
        <p:nvSpPr>
          <p:cNvPr id="543" name="Google Shape;543;p35"/>
          <p:cNvSpPr txBox="1"/>
          <p:nvPr/>
        </p:nvSpPr>
        <p:spPr>
          <a:xfrm>
            <a:off x="7160930" y="4728616"/>
            <a:ext cx="4346298" cy="73866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1050">
                <a:solidFill>
                  <a:srgbClr val="7F7F7F"/>
                </a:solidFill>
                <a:latin typeface="Palatino"/>
                <a:ea typeface="Palatino"/>
                <a:cs typeface="Palatino"/>
                <a:sym typeface="Palatino"/>
              </a:rPr>
              <a:t>Accuracy of binary tags applied to 100 randomly selected shots from each of the six series. Character tags are only computed when the face size was larger than 100 pixels. In the sample, the shot detection algorithm made </a:t>
            </a:r>
            <a:r>
              <a:rPr lang="fr-FR" sz="1050" b="1">
                <a:solidFill>
                  <a:srgbClr val="7F7F7F"/>
                </a:solidFill>
                <a:latin typeface="Palatino"/>
                <a:ea typeface="Palatino"/>
                <a:cs typeface="Palatino"/>
                <a:sym typeface="Palatino"/>
              </a:rPr>
              <a:t>7</a:t>
            </a:r>
            <a:r>
              <a:rPr lang="fr-FR" sz="1050">
                <a:solidFill>
                  <a:srgbClr val="7F7F7F"/>
                </a:solidFill>
                <a:latin typeface="Palatino"/>
                <a:ea typeface="Palatino"/>
                <a:cs typeface="Palatino"/>
                <a:sym typeface="Palatino"/>
              </a:rPr>
              <a:t> false cuts and missed only a single cut. </a:t>
            </a:r>
            <a:endParaRPr/>
          </a:p>
        </p:txBody>
      </p:sp>
      <p:pic>
        <p:nvPicPr>
          <p:cNvPr id="544" name="Google Shape;544;p35" descr="Une image contenant table&#10;&#10;Description générée automatiquement"/>
          <p:cNvPicPr preferRelativeResize="0"/>
          <p:nvPr/>
        </p:nvPicPr>
        <p:blipFill rotWithShape="1">
          <a:blip r:embed="rId4">
            <a:alphaModFix/>
          </a:blip>
          <a:srcRect/>
          <a:stretch/>
        </p:blipFill>
        <p:spPr>
          <a:xfrm>
            <a:off x="6895729" y="1334647"/>
            <a:ext cx="4876700" cy="3276936"/>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49"/>
        <p:cNvGrpSpPr/>
        <p:nvPr/>
      </p:nvGrpSpPr>
      <p:grpSpPr>
        <a:xfrm>
          <a:off x="0" y="0"/>
          <a:ext cx="0" cy="0"/>
          <a:chOff x="0" y="0"/>
          <a:chExt cx="0" cy="0"/>
        </a:xfrm>
      </p:grpSpPr>
      <p:sp>
        <p:nvSpPr>
          <p:cNvPr id="550" name="Google Shape;550;p36"/>
          <p:cNvSpPr/>
          <p:nvPr/>
        </p:nvSpPr>
        <p:spPr>
          <a:xfrm>
            <a:off x="0" y="0"/>
            <a:ext cx="12192000" cy="6857998"/>
          </a:xfrm>
          <a:prstGeom prst="rect">
            <a:avLst/>
          </a:prstGeom>
          <a:solidFill>
            <a:srgbClr val="0C0C0C">
              <a:alpha val="8431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51" name="Google Shape;551;p36"/>
          <p:cNvSpPr txBox="1"/>
          <p:nvPr/>
        </p:nvSpPr>
        <p:spPr>
          <a:xfrm>
            <a:off x="351724" y="2921167"/>
            <a:ext cx="8424290" cy="101566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6000" b="1">
                <a:solidFill>
                  <a:srgbClr val="D8D8D8"/>
                </a:solidFill>
                <a:latin typeface="Calibri"/>
                <a:ea typeface="Calibri"/>
                <a:cs typeface="Calibri"/>
                <a:sym typeface="Calibri"/>
              </a:rPr>
              <a:t>6. Results</a:t>
            </a:r>
            <a:endParaRPr/>
          </a:p>
        </p:txBody>
      </p:sp>
      <p:pic>
        <p:nvPicPr>
          <p:cNvPr id="552" name="Google Shape;552;p36"/>
          <p:cNvPicPr preferRelativeResize="0"/>
          <p:nvPr/>
        </p:nvPicPr>
        <p:blipFill rotWithShape="1">
          <a:blip r:embed="rId3">
            <a:alphaModFix/>
          </a:blip>
          <a:srcRect/>
          <a:stretch/>
        </p:blipFill>
        <p:spPr>
          <a:xfrm>
            <a:off x="11311209" y="6498187"/>
            <a:ext cx="791704" cy="276999"/>
          </a:xfrm>
          <a:prstGeom prst="rect">
            <a:avLst/>
          </a:prstGeom>
          <a:noFill/>
          <a:ln>
            <a:noFill/>
          </a:ln>
        </p:spPr>
      </p:pic>
      <p:sp>
        <p:nvSpPr>
          <p:cNvPr id="553" name="Google Shape;553;p36"/>
          <p:cNvSpPr txBox="1"/>
          <p:nvPr/>
        </p:nvSpPr>
        <p:spPr>
          <a:xfrm>
            <a:off x="89087" y="6498187"/>
            <a:ext cx="4661587"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200">
                <a:solidFill>
                  <a:srgbClr val="D8D8D8"/>
                </a:solidFill>
                <a:latin typeface="Courier"/>
                <a:ea typeface="Courier"/>
                <a:cs typeface="Courier"/>
                <a:sym typeface="Courier"/>
              </a:rPr>
              <a:t>01 – Six TV Families | </a:t>
            </a:r>
            <a:r>
              <a:rPr lang="fr-FR" sz="1200" b="1">
                <a:solidFill>
                  <a:srgbClr val="D8D8D8"/>
                </a:solidFill>
                <a:latin typeface="Courier"/>
                <a:ea typeface="Courier"/>
                <a:cs typeface="Courier"/>
                <a:sym typeface="Courier"/>
              </a:rPr>
              <a:t>Results</a:t>
            </a:r>
            <a:endParaRPr sz="1200">
              <a:solidFill>
                <a:srgbClr val="D8D8D8"/>
              </a:solidFill>
              <a:latin typeface="Courier"/>
              <a:ea typeface="Courier"/>
              <a:cs typeface="Courier"/>
              <a:sym typeface="Courie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57"/>
        <p:cNvGrpSpPr/>
        <p:nvPr/>
      </p:nvGrpSpPr>
      <p:grpSpPr>
        <a:xfrm>
          <a:off x="0" y="0"/>
          <a:ext cx="0" cy="0"/>
          <a:chOff x="0" y="0"/>
          <a:chExt cx="0" cy="0"/>
        </a:xfrm>
      </p:grpSpPr>
      <p:pic>
        <p:nvPicPr>
          <p:cNvPr id="558" name="Google Shape;558;p37"/>
          <p:cNvPicPr preferRelativeResize="0"/>
          <p:nvPr/>
        </p:nvPicPr>
        <p:blipFill rotWithShape="1">
          <a:blip r:embed="rId3">
            <a:alphaModFix/>
          </a:blip>
          <a:srcRect/>
          <a:stretch/>
        </p:blipFill>
        <p:spPr>
          <a:xfrm>
            <a:off x="11311209" y="6498187"/>
            <a:ext cx="791704" cy="276999"/>
          </a:xfrm>
          <a:prstGeom prst="rect">
            <a:avLst/>
          </a:prstGeom>
          <a:noFill/>
          <a:ln>
            <a:noFill/>
          </a:ln>
        </p:spPr>
      </p:pic>
      <p:sp>
        <p:nvSpPr>
          <p:cNvPr id="559" name="Google Shape;559;p37"/>
          <p:cNvSpPr txBox="1"/>
          <p:nvPr/>
        </p:nvSpPr>
        <p:spPr>
          <a:xfrm>
            <a:off x="89087" y="6498187"/>
            <a:ext cx="4661587"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200">
                <a:solidFill>
                  <a:srgbClr val="595959"/>
                </a:solidFill>
                <a:latin typeface="Courier"/>
                <a:ea typeface="Courier"/>
                <a:cs typeface="Courier"/>
                <a:sym typeface="Courier"/>
              </a:rPr>
              <a:t>01 – Six TV Families | </a:t>
            </a:r>
            <a:r>
              <a:rPr lang="fr-FR" sz="1200" b="1">
                <a:solidFill>
                  <a:srgbClr val="595959"/>
                </a:solidFill>
                <a:latin typeface="Courier"/>
                <a:ea typeface="Courier"/>
                <a:cs typeface="Courier"/>
                <a:sym typeface="Courier"/>
              </a:rPr>
              <a:t>Results</a:t>
            </a:r>
            <a:endParaRPr sz="1200">
              <a:solidFill>
                <a:srgbClr val="595959"/>
              </a:solidFill>
              <a:latin typeface="Courier"/>
              <a:ea typeface="Courier"/>
              <a:cs typeface="Courier"/>
              <a:sym typeface="Courier"/>
            </a:endParaRPr>
          </a:p>
        </p:txBody>
      </p:sp>
      <p:sp>
        <p:nvSpPr>
          <p:cNvPr id="560" name="Google Shape;560;p37"/>
          <p:cNvSpPr txBox="1"/>
          <p:nvPr/>
        </p:nvSpPr>
        <p:spPr>
          <a:xfrm>
            <a:off x="601830" y="803005"/>
            <a:ext cx="5012161" cy="1754326"/>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fr-FR" sz="1800">
                <a:solidFill>
                  <a:srgbClr val="3F3F3F"/>
                </a:solidFill>
                <a:latin typeface="Palatino"/>
                <a:ea typeface="Palatino"/>
                <a:cs typeface="Palatino"/>
                <a:sym typeface="Palatino"/>
              </a:rPr>
              <a:t>Measurements of the average shot length (</a:t>
            </a:r>
            <a:r>
              <a:rPr lang="fr-FR" sz="1800" b="1">
                <a:solidFill>
                  <a:srgbClr val="3F3F3F"/>
                </a:solidFill>
                <a:latin typeface="Palatino"/>
                <a:ea typeface="Palatino"/>
                <a:cs typeface="Palatino"/>
                <a:sym typeface="Palatino"/>
              </a:rPr>
              <a:t>ASL</a:t>
            </a:r>
            <a:r>
              <a:rPr lang="fr-FR" sz="1800">
                <a:solidFill>
                  <a:srgbClr val="3F3F3F"/>
                </a:solidFill>
                <a:latin typeface="Palatino"/>
                <a:ea typeface="Palatino"/>
                <a:cs typeface="Palatino"/>
                <a:sym typeface="Palatino"/>
              </a:rPr>
              <a:t>) and the median shot length (</a:t>
            </a:r>
            <a:r>
              <a:rPr lang="fr-FR" sz="1800" b="1">
                <a:solidFill>
                  <a:srgbClr val="3F3F3F"/>
                </a:solidFill>
                <a:latin typeface="Palatino"/>
                <a:ea typeface="Palatino"/>
                <a:cs typeface="Palatino"/>
                <a:sym typeface="Palatino"/>
              </a:rPr>
              <a:t>MSL</a:t>
            </a:r>
            <a:r>
              <a:rPr lang="fr-FR" sz="1800">
                <a:solidFill>
                  <a:srgbClr val="3F3F3F"/>
                </a:solidFill>
                <a:latin typeface="Palatino"/>
                <a:ea typeface="Palatino"/>
                <a:cs typeface="Palatino"/>
                <a:sym typeface="Palatino"/>
              </a:rPr>
              <a:t>) are the two most commonly used metrics. In feature-length film, these both generally decreases over time. </a:t>
            </a:r>
            <a:endParaRPr sz="1800">
              <a:solidFill>
                <a:srgbClr val="3F3F3F"/>
              </a:solidFill>
              <a:latin typeface="Palatino"/>
              <a:ea typeface="Palatino"/>
              <a:cs typeface="Palatino"/>
              <a:sym typeface="Palatino"/>
            </a:endParaRPr>
          </a:p>
          <a:p>
            <a:pPr marL="0" marR="0" lvl="0" indent="0" algn="just" rtl="0">
              <a:spcBef>
                <a:spcPts val="0"/>
              </a:spcBef>
              <a:spcAft>
                <a:spcPts val="0"/>
              </a:spcAft>
              <a:buNone/>
            </a:pPr>
            <a:endParaRPr sz="1800">
              <a:solidFill>
                <a:srgbClr val="3F3F3F"/>
              </a:solidFill>
              <a:latin typeface="Palatino"/>
              <a:ea typeface="Palatino"/>
              <a:cs typeface="Palatino"/>
              <a:sym typeface="Palatino"/>
            </a:endParaRPr>
          </a:p>
          <a:p>
            <a:pPr marL="0" marR="0" lvl="0" indent="0" algn="just" rtl="0">
              <a:spcBef>
                <a:spcPts val="0"/>
              </a:spcBef>
              <a:spcAft>
                <a:spcPts val="0"/>
              </a:spcAft>
              <a:buNone/>
            </a:pPr>
            <a:r>
              <a:rPr lang="fr-FR" sz="1800">
                <a:solidFill>
                  <a:srgbClr val="3F3F3F"/>
                </a:solidFill>
                <a:latin typeface="Palatino"/>
                <a:ea typeface="Palatino"/>
                <a:cs typeface="Palatino"/>
                <a:sym typeface="Palatino"/>
              </a:rPr>
              <a:t>We see a similar pattern, particularly with ASL.</a:t>
            </a:r>
            <a:endParaRPr/>
          </a:p>
        </p:txBody>
      </p:sp>
      <p:sp>
        <p:nvSpPr>
          <p:cNvPr id="561" name="Google Shape;561;p37"/>
          <p:cNvSpPr txBox="1"/>
          <p:nvPr/>
        </p:nvSpPr>
        <p:spPr>
          <a:xfrm>
            <a:off x="362356" y="103070"/>
            <a:ext cx="8424290"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2800" b="1">
                <a:solidFill>
                  <a:srgbClr val="3F3F3F"/>
                </a:solidFill>
                <a:latin typeface="Calibri"/>
                <a:ea typeface="Calibri"/>
                <a:cs typeface="Calibri"/>
                <a:sym typeface="Calibri"/>
              </a:rPr>
              <a:t>RQ #1: Shot Pacing (MSL + ASL)</a:t>
            </a:r>
            <a:endParaRPr/>
          </a:p>
        </p:txBody>
      </p:sp>
      <p:pic>
        <p:nvPicPr>
          <p:cNvPr id="562" name="Google Shape;562;p37" descr="Une image contenant table&#10;&#10;Description générée automatiquement"/>
          <p:cNvPicPr preferRelativeResize="0"/>
          <p:nvPr/>
        </p:nvPicPr>
        <p:blipFill rotWithShape="1">
          <a:blip r:embed="rId4">
            <a:alphaModFix/>
          </a:blip>
          <a:srcRect/>
          <a:stretch/>
        </p:blipFill>
        <p:spPr>
          <a:xfrm>
            <a:off x="6268189" y="1639998"/>
            <a:ext cx="5251097" cy="3578003"/>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66"/>
        <p:cNvGrpSpPr/>
        <p:nvPr/>
      </p:nvGrpSpPr>
      <p:grpSpPr>
        <a:xfrm>
          <a:off x="0" y="0"/>
          <a:ext cx="0" cy="0"/>
          <a:chOff x="0" y="0"/>
          <a:chExt cx="0" cy="0"/>
        </a:xfrm>
      </p:grpSpPr>
      <p:pic>
        <p:nvPicPr>
          <p:cNvPr id="567" name="Google Shape;567;p38"/>
          <p:cNvPicPr preferRelativeResize="0"/>
          <p:nvPr/>
        </p:nvPicPr>
        <p:blipFill rotWithShape="1">
          <a:blip r:embed="rId3">
            <a:alphaModFix/>
          </a:blip>
          <a:srcRect/>
          <a:stretch/>
        </p:blipFill>
        <p:spPr>
          <a:xfrm>
            <a:off x="11311209" y="6498187"/>
            <a:ext cx="791704" cy="276999"/>
          </a:xfrm>
          <a:prstGeom prst="rect">
            <a:avLst/>
          </a:prstGeom>
          <a:noFill/>
          <a:ln>
            <a:noFill/>
          </a:ln>
        </p:spPr>
      </p:pic>
      <p:sp>
        <p:nvSpPr>
          <p:cNvPr id="568" name="Google Shape;568;p38"/>
          <p:cNvSpPr txBox="1"/>
          <p:nvPr/>
        </p:nvSpPr>
        <p:spPr>
          <a:xfrm>
            <a:off x="89087" y="6498187"/>
            <a:ext cx="4661587"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200">
                <a:solidFill>
                  <a:srgbClr val="595959"/>
                </a:solidFill>
                <a:latin typeface="Courier"/>
                <a:ea typeface="Courier"/>
                <a:cs typeface="Courier"/>
                <a:sym typeface="Courier"/>
              </a:rPr>
              <a:t>01 – Six TV Families | </a:t>
            </a:r>
            <a:r>
              <a:rPr lang="fr-FR" sz="1200" b="1">
                <a:solidFill>
                  <a:srgbClr val="595959"/>
                </a:solidFill>
                <a:latin typeface="Courier"/>
                <a:ea typeface="Courier"/>
                <a:cs typeface="Courier"/>
                <a:sym typeface="Courier"/>
              </a:rPr>
              <a:t>Results</a:t>
            </a:r>
            <a:endParaRPr sz="1200">
              <a:solidFill>
                <a:srgbClr val="595959"/>
              </a:solidFill>
              <a:latin typeface="Courier"/>
              <a:ea typeface="Courier"/>
              <a:cs typeface="Courier"/>
              <a:sym typeface="Courier"/>
            </a:endParaRPr>
          </a:p>
        </p:txBody>
      </p:sp>
      <p:sp>
        <p:nvSpPr>
          <p:cNvPr id="569" name="Google Shape;569;p38"/>
          <p:cNvSpPr txBox="1"/>
          <p:nvPr/>
        </p:nvSpPr>
        <p:spPr>
          <a:xfrm>
            <a:off x="601830" y="803005"/>
            <a:ext cx="5012100" cy="480240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fr-FR" sz="1800">
                <a:solidFill>
                  <a:srgbClr val="3F3F3F"/>
                </a:solidFill>
                <a:latin typeface="Palatino"/>
                <a:ea typeface="Palatino"/>
                <a:cs typeface="Palatino"/>
                <a:sym typeface="Palatino"/>
              </a:rPr>
              <a:t>But, what other variables might be associated with shot length? To investigate, fit a </a:t>
            </a:r>
            <a:r>
              <a:rPr lang="fr-FR" sz="1800" b="1">
                <a:solidFill>
                  <a:srgbClr val="3F3F3F"/>
                </a:solidFill>
                <a:latin typeface="Palatino"/>
                <a:ea typeface="Palatino"/>
                <a:cs typeface="Palatino"/>
                <a:sym typeface="Palatino"/>
              </a:rPr>
              <a:t>linear</a:t>
            </a:r>
            <a:r>
              <a:rPr lang="fr-FR" sz="1800">
                <a:solidFill>
                  <a:srgbClr val="3F3F3F"/>
                </a:solidFill>
                <a:latin typeface="Palatino"/>
                <a:ea typeface="Palatino"/>
                <a:cs typeface="Palatino"/>
                <a:sym typeface="Palatino"/>
              </a:rPr>
              <a:t> model (ASL) and a </a:t>
            </a:r>
            <a:r>
              <a:rPr lang="fr-FR" sz="1800" b="1">
                <a:solidFill>
                  <a:srgbClr val="3F3F3F"/>
                </a:solidFill>
                <a:latin typeface="Palatino"/>
                <a:ea typeface="Palatino"/>
                <a:cs typeface="Palatino"/>
                <a:sym typeface="Palatino"/>
              </a:rPr>
              <a:t>quantile</a:t>
            </a:r>
            <a:r>
              <a:rPr lang="fr-FR" sz="1800">
                <a:solidFill>
                  <a:srgbClr val="3F3F3F"/>
                </a:solidFill>
                <a:latin typeface="Palatino"/>
                <a:ea typeface="Palatino"/>
                <a:cs typeface="Palatino"/>
                <a:sym typeface="Palatino"/>
              </a:rPr>
              <a:t> regression model (MSL) to the individual shot lengths with various combinations of factors. Table shows the R2 and R1 scores.</a:t>
            </a:r>
            <a:endParaRPr/>
          </a:p>
          <a:p>
            <a:pPr marL="0" marR="0" lvl="0" indent="0" algn="just" rtl="0">
              <a:spcBef>
                <a:spcPts val="0"/>
              </a:spcBef>
              <a:spcAft>
                <a:spcPts val="0"/>
              </a:spcAft>
              <a:buNone/>
            </a:pPr>
            <a:endParaRPr sz="1800">
              <a:solidFill>
                <a:srgbClr val="3F3F3F"/>
              </a:solidFill>
              <a:latin typeface="Palatino"/>
              <a:ea typeface="Palatino"/>
              <a:cs typeface="Palatino"/>
              <a:sym typeface="Palatino"/>
            </a:endParaRPr>
          </a:p>
          <a:p>
            <a:pPr marL="0" marR="0" lvl="0" indent="0" algn="just" rtl="0">
              <a:spcBef>
                <a:spcPts val="0"/>
              </a:spcBef>
              <a:spcAft>
                <a:spcPts val="0"/>
              </a:spcAft>
              <a:buNone/>
            </a:pPr>
            <a:r>
              <a:rPr lang="fr-FR" sz="1800">
                <a:solidFill>
                  <a:srgbClr val="3F3F3F"/>
                </a:solidFill>
                <a:latin typeface="Palatino"/>
                <a:ea typeface="Palatino"/>
                <a:cs typeface="Palatino"/>
                <a:sym typeface="Palatino"/>
              </a:rPr>
              <a:t>Both measurements have some relationship to the </a:t>
            </a:r>
            <a:r>
              <a:rPr lang="fr-FR" sz="1800" b="1">
                <a:solidFill>
                  <a:srgbClr val="3F3F3F"/>
                </a:solidFill>
                <a:latin typeface="Palatino"/>
                <a:ea typeface="Palatino"/>
                <a:cs typeface="Palatino"/>
                <a:sym typeface="Palatino"/>
              </a:rPr>
              <a:t>maximum size of the faces </a:t>
            </a:r>
            <a:r>
              <a:rPr lang="fr-FR" sz="1800">
                <a:solidFill>
                  <a:srgbClr val="3F3F3F"/>
                </a:solidFill>
                <a:latin typeface="Palatino"/>
                <a:ea typeface="Palatino"/>
                <a:cs typeface="Palatino"/>
                <a:sym typeface="Palatino"/>
              </a:rPr>
              <a:t>(10 categories) in the shot, but are better explained by the number of faces (4 categories), and even more so the number of people (4 categories).</a:t>
            </a:r>
            <a:endParaRPr/>
          </a:p>
          <a:p>
            <a:pPr marL="0" marR="0" lvl="0" indent="0" algn="just" rtl="0">
              <a:spcBef>
                <a:spcPts val="0"/>
              </a:spcBef>
              <a:spcAft>
                <a:spcPts val="0"/>
              </a:spcAft>
              <a:buNone/>
            </a:pPr>
            <a:endParaRPr sz="1800">
              <a:solidFill>
                <a:srgbClr val="3F3F3F"/>
              </a:solidFill>
              <a:latin typeface="Palatino"/>
              <a:ea typeface="Palatino"/>
              <a:cs typeface="Palatino"/>
              <a:sym typeface="Palatino"/>
            </a:endParaRPr>
          </a:p>
          <a:p>
            <a:pPr marL="0" marR="0" lvl="0" indent="0" algn="just" rtl="0">
              <a:spcBef>
                <a:spcPts val="0"/>
              </a:spcBef>
              <a:spcAft>
                <a:spcPts val="0"/>
              </a:spcAft>
              <a:buNone/>
            </a:pPr>
            <a:endParaRPr sz="1800">
              <a:solidFill>
                <a:srgbClr val="3F3F3F"/>
              </a:solidFill>
              <a:latin typeface="Palatino"/>
              <a:ea typeface="Palatino"/>
              <a:cs typeface="Palatino"/>
              <a:sym typeface="Palatino"/>
            </a:endParaRPr>
          </a:p>
          <a:p>
            <a:pPr marL="0" marR="0" lvl="0" indent="0" algn="just" rtl="0">
              <a:spcBef>
                <a:spcPts val="0"/>
              </a:spcBef>
              <a:spcAft>
                <a:spcPts val="0"/>
              </a:spcAft>
              <a:buNone/>
            </a:pPr>
            <a:r>
              <a:rPr lang="fr-FR" sz="1800" i="1">
                <a:solidFill>
                  <a:srgbClr val="3F3F3F"/>
                </a:solidFill>
                <a:latin typeface="Palatino"/>
                <a:ea typeface="Palatino"/>
                <a:cs typeface="Palatino"/>
                <a:sym typeface="Palatino"/>
              </a:rPr>
              <a:t>Note: In order to not be biased by the shot length, the number of faces and people is measured according to a single frame in the middle of the shot.</a:t>
            </a:r>
            <a:endParaRPr/>
          </a:p>
        </p:txBody>
      </p:sp>
      <p:sp>
        <p:nvSpPr>
          <p:cNvPr id="570" name="Google Shape;570;p38"/>
          <p:cNvSpPr txBox="1"/>
          <p:nvPr/>
        </p:nvSpPr>
        <p:spPr>
          <a:xfrm>
            <a:off x="362356" y="103070"/>
            <a:ext cx="8424290"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2800" b="1">
                <a:solidFill>
                  <a:srgbClr val="3F3F3F"/>
                </a:solidFill>
                <a:latin typeface="Calibri"/>
                <a:ea typeface="Calibri"/>
                <a:cs typeface="Calibri"/>
                <a:sym typeface="Calibri"/>
              </a:rPr>
              <a:t>RQ #1: Shot Pacing (MSL + ASL)</a:t>
            </a:r>
            <a:endParaRPr/>
          </a:p>
        </p:txBody>
      </p:sp>
      <p:pic>
        <p:nvPicPr>
          <p:cNvPr id="571" name="Google Shape;571;p38" descr="Une image contenant texte, reçu&#10;&#10;Description générée automatiquement"/>
          <p:cNvPicPr preferRelativeResize="0"/>
          <p:nvPr/>
        </p:nvPicPr>
        <p:blipFill rotWithShape="1">
          <a:blip r:embed="rId4">
            <a:alphaModFix/>
          </a:blip>
          <a:srcRect/>
          <a:stretch/>
        </p:blipFill>
        <p:spPr>
          <a:xfrm>
            <a:off x="5969710" y="1210385"/>
            <a:ext cx="5845925" cy="4323472"/>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75"/>
        <p:cNvGrpSpPr/>
        <p:nvPr/>
      </p:nvGrpSpPr>
      <p:grpSpPr>
        <a:xfrm>
          <a:off x="0" y="0"/>
          <a:ext cx="0" cy="0"/>
          <a:chOff x="0" y="0"/>
          <a:chExt cx="0" cy="0"/>
        </a:xfrm>
      </p:grpSpPr>
      <p:pic>
        <p:nvPicPr>
          <p:cNvPr id="576" name="Google Shape;576;p39"/>
          <p:cNvPicPr preferRelativeResize="0"/>
          <p:nvPr/>
        </p:nvPicPr>
        <p:blipFill rotWithShape="1">
          <a:blip r:embed="rId3">
            <a:alphaModFix/>
          </a:blip>
          <a:srcRect/>
          <a:stretch/>
        </p:blipFill>
        <p:spPr>
          <a:xfrm>
            <a:off x="11311209" y="6498187"/>
            <a:ext cx="791704" cy="276999"/>
          </a:xfrm>
          <a:prstGeom prst="rect">
            <a:avLst/>
          </a:prstGeom>
          <a:noFill/>
          <a:ln>
            <a:noFill/>
          </a:ln>
        </p:spPr>
      </p:pic>
      <p:sp>
        <p:nvSpPr>
          <p:cNvPr id="577" name="Google Shape;577;p39"/>
          <p:cNvSpPr txBox="1"/>
          <p:nvPr/>
        </p:nvSpPr>
        <p:spPr>
          <a:xfrm>
            <a:off x="89087" y="6498187"/>
            <a:ext cx="4661587"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200">
                <a:solidFill>
                  <a:srgbClr val="595959"/>
                </a:solidFill>
                <a:latin typeface="Courier"/>
                <a:ea typeface="Courier"/>
                <a:cs typeface="Courier"/>
                <a:sym typeface="Courier"/>
              </a:rPr>
              <a:t>01 – Six TV Families | </a:t>
            </a:r>
            <a:r>
              <a:rPr lang="fr-FR" sz="1200" b="1">
                <a:solidFill>
                  <a:srgbClr val="595959"/>
                </a:solidFill>
                <a:latin typeface="Courier"/>
                <a:ea typeface="Courier"/>
                <a:cs typeface="Courier"/>
                <a:sym typeface="Courier"/>
              </a:rPr>
              <a:t>Results</a:t>
            </a:r>
            <a:endParaRPr sz="1200">
              <a:solidFill>
                <a:srgbClr val="595959"/>
              </a:solidFill>
              <a:latin typeface="Courier"/>
              <a:ea typeface="Courier"/>
              <a:cs typeface="Courier"/>
              <a:sym typeface="Courier"/>
            </a:endParaRPr>
          </a:p>
        </p:txBody>
      </p:sp>
      <p:sp>
        <p:nvSpPr>
          <p:cNvPr id="578" name="Google Shape;578;p39"/>
          <p:cNvSpPr txBox="1"/>
          <p:nvPr/>
        </p:nvSpPr>
        <p:spPr>
          <a:xfrm>
            <a:off x="601830" y="803005"/>
            <a:ext cx="5012161" cy="4801314"/>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fr-FR" sz="1800">
                <a:solidFill>
                  <a:srgbClr val="3F3F3F"/>
                </a:solidFill>
                <a:latin typeface="Palatino"/>
                <a:ea typeface="Palatino"/>
                <a:cs typeface="Palatino"/>
                <a:sym typeface="Palatino"/>
              </a:rPr>
              <a:t>Given this result, how do the MSL and ASL change if we look at them for each show by the number of people present?</a:t>
            </a:r>
            <a:endParaRPr/>
          </a:p>
          <a:p>
            <a:pPr marL="0" marR="0" lvl="0" indent="0" algn="just" rtl="0">
              <a:spcBef>
                <a:spcPts val="0"/>
              </a:spcBef>
              <a:spcAft>
                <a:spcPts val="0"/>
              </a:spcAft>
              <a:buNone/>
            </a:pPr>
            <a:endParaRPr sz="1800">
              <a:solidFill>
                <a:srgbClr val="3F3F3F"/>
              </a:solidFill>
              <a:latin typeface="Palatino"/>
              <a:ea typeface="Palatino"/>
              <a:cs typeface="Palatino"/>
              <a:sym typeface="Palatino"/>
            </a:endParaRPr>
          </a:p>
          <a:p>
            <a:pPr marL="0" marR="0" lvl="0" indent="0" algn="just" rtl="0">
              <a:spcBef>
                <a:spcPts val="0"/>
              </a:spcBef>
              <a:spcAft>
                <a:spcPts val="0"/>
              </a:spcAft>
              <a:buNone/>
            </a:pPr>
            <a:r>
              <a:rPr lang="fr-FR" sz="1800">
                <a:solidFill>
                  <a:srgbClr val="3F3F3F"/>
                </a:solidFill>
                <a:latin typeface="Palatino"/>
                <a:ea typeface="Palatino"/>
                <a:cs typeface="Palatino"/>
                <a:sym typeface="Palatino"/>
              </a:rPr>
              <a:t>The number of people contained in the shot has a strong, positive relationship with the MSL across these all six shows. ASL has less effect from 0-1 people but increases at 2 and 3+ people.</a:t>
            </a:r>
            <a:endParaRPr/>
          </a:p>
          <a:p>
            <a:pPr marL="0" marR="0" lvl="0" indent="0" algn="just" rtl="0">
              <a:spcBef>
                <a:spcPts val="0"/>
              </a:spcBef>
              <a:spcAft>
                <a:spcPts val="0"/>
              </a:spcAft>
              <a:buNone/>
            </a:pPr>
            <a:endParaRPr sz="1800">
              <a:solidFill>
                <a:srgbClr val="3F3F3F"/>
              </a:solidFill>
              <a:latin typeface="Palatino"/>
              <a:ea typeface="Palatino"/>
              <a:cs typeface="Palatino"/>
              <a:sym typeface="Palatino"/>
            </a:endParaRPr>
          </a:p>
          <a:p>
            <a:pPr marL="0" marR="0" lvl="0" indent="0" algn="just" rtl="0">
              <a:spcBef>
                <a:spcPts val="0"/>
              </a:spcBef>
              <a:spcAft>
                <a:spcPts val="0"/>
              </a:spcAft>
              <a:buNone/>
            </a:pPr>
            <a:r>
              <a:rPr lang="fr-FR" sz="1800">
                <a:solidFill>
                  <a:srgbClr val="3F3F3F"/>
                </a:solidFill>
                <a:latin typeface="Palatino"/>
                <a:ea typeface="Palatino"/>
                <a:cs typeface="Palatino"/>
                <a:sym typeface="Palatino"/>
              </a:rPr>
              <a:t>Shot type is not everything, though. After controlling for the number of people, there remain noticable differences across the shows. </a:t>
            </a:r>
            <a:r>
              <a:rPr lang="fr-FR" sz="1800" i="1">
                <a:solidFill>
                  <a:srgbClr val="3F3F3F"/>
                </a:solidFill>
                <a:latin typeface="Palatino"/>
                <a:ea typeface="Palatino"/>
                <a:cs typeface="Palatino"/>
                <a:sym typeface="Palatino"/>
              </a:rPr>
              <a:t>Donna Reed</a:t>
            </a:r>
            <a:r>
              <a:rPr lang="fr-FR" sz="1800">
                <a:solidFill>
                  <a:srgbClr val="3F3F3F"/>
                </a:solidFill>
                <a:latin typeface="Palatino"/>
                <a:ea typeface="Palatino"/>
                <a:cs typeface="Palatino"/>
                <a:sym typeface="Palatino"/>
              </a:rPr>
              <a:t> has noticably longer shots with 2+ people. </a:t>
            </a:r>
            <a:r>
              <a:rPr lang="fr-FR" sz="1800" i="1">
                <a:solidFill>
                  <a:srgbClr val="3F3F3F"/>
                </a:solidFill>
                <a:latin typeface="Palatino"/>
                <a:ea typeface="Palatino"/>
                <a:cs typeface="Palatino"/>
                <a:sym typeface="Palatino"/>
              </a:rPr>
              <a:t>Bewitched </a:t>
            </a:r>
            <a:r>
              <a:rPr lang="fr-FR" sz="1800">
                <a:solidFill>
                  <a:srgbClr val="3F3F3F"/>
                </a:solidFill>
                <a:latin typeface="Palatino"/>
                <a:ea typeface="Palatino"/>
                <a:cs typeface="Palatino"/>
                <a:sym typeface="Palatino"/>
              </a:rPr>
              <a:t>has some of the shortest shots with 1+ people. Other shows have patterns that show different effects along MSL/ASL.</a:t>
            </a:r>
            <a:endParaRPr sz="1800">
              <a:solidFill>
                <a:srgbClr val="3F3F3F"/>
              </a:solidFill>
              <a:latin typeface="Palatino"/>
              <a:ea typeface="Palatino"/>
              <a:cs typeface="Palatino"/>
              <a:sym typeface="Palatino"/>
            </a:endParaRPr>
          </a:p>
        </p:txBody>
      </p:sp>
      <p:sp>
        <p:nvSpPr>
          <p:cNvPr id="579" name="Google Shape;579;p39"/>
          <p:cNvSpPr txBox="1"/>
          <p:nvPr/>
        </p:nvSpPr>
        <p:spPr>
          <a:xfrm>
            <a:off x="362356" y="103070"/>
            <a:ext cx="8424290"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2800" b="1">
                <a:solidFill>
                  <a:srgbClr val="3F3F3F"/>
                </a:solidFill>
                <a:latin typeface="Calibri"/>
                <a:ea typeface="Calibri"/>
                <a:cs typeface="Calibri"/>
                <a:sym typeface="Calibri"/>
              </a:rPr>
              <a:t>RQ #1: Shot Pacing (MSL + ASL)</a:t>
            </a:r>
            <a:endParaRPr/>
          </a:p>
        </p:txBody>
      </p:sp>
      <p:pic>
        <p:nvPicPr>
          <p:cNvPr id="580" name="Google Shape;580;p39"/>
          <p:cNvPicPr preferRelativeResize="0"/>
          <p:nvPr/>
        </p:nvPicPr>
        <p:blipFill rotWithShape="1">
          <a:blip r:embed="rId4">
            <a:alphaModFix/>
          </a:blip>
          <a:srcRect/>
          <a:stretch/>
        </p:blipFill>
        <p:spPr>
          <a:xfrm>
            <a:off x="5850886" y="364680"/>
            <a:ext cx="6076730" cy="607673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4"/>
          <p:cNvSpPr/>
          <p:nvPr/>
        </p:nvSpPr>
        <p:spPr>
          <a:xfrm>
            <a:off x="9147203" y="724782"/>
            <a:ext cx="1273387" cy="1921371"/>
          </a:xfrm>
          <a:prstGeom prst="rect">
            <a:avLst/>
          </a:prstGeom>
          <a:blipFill rotWithShape="1">
            <a:blip r:embed="rId3">
              <a:alphaModFix/>
            </a:blip>
            <a:tile tx="0" ty="0" sx="100000" sy="100000" flip="none" algn="tl"/>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16" name="Google Shape;116;p4"/>
          <p:cNvSpPr txBox="1"/>
          <p:nvPr/>
        </p:nvSpPr>
        <p:spPr>
          <a:xfrm>
            <a:off x="362356" y="103070"/>
            <a:ext cx="8424290"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2800" b="1">
                <a:solidFill>
                  <a:srgbClr val="3F3F3F"/>
                </a:solidFill>
                <a:latin typeface="Calibri"/>
                <a:ea typeface="Calibri"/>
                <a:cs typeface="Calibri"/>
                <a:sym typeface="Calibri"/>
              </a:rPr>
              <a:t>Introduction</a:t>
            </a:r>
            <a:endParaRPr/>
          </a:p>
        </p:txBody>
      </p:sp>
      <p:sp>
        <p:nvSpPr>
          <p:cNvPr id="117" name="Google Shape;117;p4"/>
          <p:cNvSpPr txBox="1"/>
          <p:nvPr/>
        </p:nvSpPr>
        <p:spPr>
          <a:xfrm>
            <a:off x="601830" y="803005"/>
            <a:ext cx="5252434" cy="2585323"/>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fr-FR" sz="1800">
                <a:solidFill>
                  <a:srgbClr val="3F3F3F"/>
                </a:solidFill>
                <a:latin typeface="Palatino"/>
                <a:ea typeface="Palatino"/>
                <a:cs typeface="Palatino"/>
                <a:sym typeface="Palatino"/>
              </a:rPr>
              <a:t>I apply and develop corpus-based techniques and software in order to study how messages are communicated through </a:t>
            </a:r>
            <a:r>
              <a:rPr lang="fr-FR" sz="1800" b="1">
                <a:solidFill>
                  <a:srgbClr val="3F3F3F"/>
                </a:solidFill>
                <a:latin typeface="Palatino"/>
                <a:ea typeface="Palatino"/>
                <a:cs typeface="Palatino"/>
                <a:sym typeface="Palatino"/>
              </a:rPr>
              <a:t>visual</a:t>
            </a:r>
            <a:r>
              <a:rPr lang="fr-FR" sz="1800">
                <a:solidFill>
                  <a:srgbClr val="3F3F3F"/>
                </a:solidFill>
                <a:latin typeface="Palatino"/>
                <a:ea typeface="Palatino"/>
                <a:cs typeface="Palatino"/>
                <a:sym typeface="Palatino"/>
              </a:rPr>
              <a:t> and </a:t>
            </a:r>
            <a:r>
              <a:rPr lang="fr-FR" sz="1800" b="1">
                <a:solidFill>
                  <a:srgbClr val="3F3F3F"/>
                </a:solidFill>
                <a:latin typeface="Palatino"/>
                <a:ea typeface="Palatino"/>
                <a:cs typeface="Palatino"/>
                <a:sym typeface="Palatino"/>
              </a:rPr>
              <a:t>multimodal forms</a:t>
            </a:r>
            <a:r>
              <a:rPr lang="fr-FR" sz="1800">
                <a:solidFill>
                  <a:srgbClr val="3F3F3F"/>
                </a:solidFill>
                <a:latin typeface="Palatino"/>
                <a:ea typeface="Palatino"/>
                <a:cs typeface="Palatino"/>
                <a:sym typeface="Palatino"/>
              </a:rPr>
              <a:t>.</a:t>
            </a:r>
            <a:endParaRPr/>
          </a:p>
          <a:p>
            <a:pPr marL="0" marR="0" lvl="0" indent="0" algn="just" rtl="0">
              <a:spcBef>
                <a:spcPts val="0"/>
              </a:spcBef>
              <a:spcAft>
                <a:spcPts val="0"/>
              </a:spcAft>
              <a:buNone/>
            </a:pPr>
            <a:endParaRPr sz="1800">
              <a:solidFill>
                <a:srgbClr val="3F3F3F"/>
              </a:solidFill>
              <a:latin typeface="Palatino"/>
              <a:ea typeface="Palatino"/>
              <a:cs typeface="Palatino"/>
              <a:sym typeface="Palatino"/>
            </a:endParaRPr>
          </a:p>
          <a:p>
            <a:pPr marL="0" marR="0" lvl="0" indent="0" algn="just" rtl="0">
              <a:spcBef>
                <a:spcPts val="0"/>
              </a:spcBef>
              <a:spcAft>
                <a:spcPts val="0"/>
              </a:spcAft>
              <a:buNone/>
            </a:pPr>
            <a:r>
              <a:rPr lang="fr-FR" sz="1800">
                <a:solidFill>
                  <a:srgbClr val="3F3F3F"/>
                </a:solidFill>
                <a:latin typeface="Palatino"/>
                <a:ea typeface="Palatino"/>
                <a:cs typeface="Palatino"/>
                <a:sym typeface="Palatino"/>
              </a:rPr>
              <a:t>I am particularly interested in understanding the production and reception of messages transmitted through </a:t>
            </a:r>
            <a:r>
              <a:rPr lang="fr-FR" sz="1800" b="1">
                <a:solidFill>
                  <a:srgbClr val="3F3F3F"/>
                </a:solidFill>
                <a:latin typeface="Palatino"/>
                <a:ea typeface="Palatino"/>
                <a:cs typeface="Palatino"/>
                <a:sym typeface="Palatino"/>
              </a:rPr>
              <a:t>time-based media </a:t>
            </a:r>
            <a:r>
              <a:rPr lang="fr-FR" sz="1800">
                <a:solidFill>
                  <a:srgbClr val="3F3F3F"/>
                </a:solidFill>
                <a:latin typeface="Palatino"/>
                <a:ea typeface="Palatino"/>
                <a:cs typeface="Palatino"/>
                <a:sym typeface="Palatino"/>
              </a:rPr>
              <a:t>such as television and film. </a:t>
            </a:r>
            <a:endParaRPr/>
          </a:p>
        </p:txBody>
      </p:sp>
      <p:pic>
        <p:nvPicPr>
          <p:cNvPr id="118" name="Google Shape;118;p4"/>
          <p:cNvPicPr preferRelativeResize="0"/>
          <p:nvPr/>
        </p:nvPicPr>
        <p:blipFill rotWithShape="1">
          <a:blip r:embed="rId4">
            <a:alphaModFix/>
          </a:blip>
          <a:srcRect/>
          <a:stretch/>
        </p:blipFill>
        <p:spPr>
          <a:xfrm>
            <a:off x="7649154" y="723806"/>
            <a:ext cx="1280705" cy="1910080"/>
          </a:xfrm>
          <a:prstGeom prst="rect">
            <a:avLst/>
          </a:prstGeom>
          <a:noFill/>
          <a:ln>
            <a:noFill/>
          </a:ln>
        </p:spPr>
      </p:pic>
      <p:pic>
        <p:nvPicPr>
          <p:cNvPr id="119" name="Google Shape;119;p4"/>
          <p:cNvPicPr preferRelativeResize="0"/>
          <p:nvPr/>
        </p:nvPicPr>
        <p:blipFill rotWithShape="1">
          <a:blip r:embed="rId5">
            <a:alphaModFix/>
          </a:blip>
          <a:srcRect/>
          <a:stretch/>
        </p:blipFill>
        <p:spPr>
          <a:xfrm>
            <a:off x="6150265" y="719138"/>
            <a:ext cx="1272953" cy="1914748"/>
          </a:xfrm>
          <a:prstGeom prst="rect">
            <a:avLst/>
          </a:prstGeom>
          <a:noFill/>
          <a:ln>
            <a:noFill/>
          </a:ln>
        </p:spPr>
      </p:pic>
      <p:pic>
        <p:nvPicPr>
          <p:cNvPr id="120" name="Google Shape;120;p4"/>
          <p:cNvPicPr preferRelativeResize="0"/>
          <p:nvPr/>
        </p:nvPicPr>
        <p:blipFill rotWithShape="1">
          <a:blip r:embed="rId6">
            <a:alphaModFix/>
          </a:blip>
          <a:srcRect/>
          <a:stretch/>
        </p:blipFill>
        <p:spPr>
          <a:xfrm>
            <a:off x="9155795" y="730428"/>
            <a:ext cx="1273387" cy="1910081"/>
          </a:xfrm>
          <a:prstGeom prst="rect">
            <a:avLst/>
          </a:prstGeom>
          <a:noFill/>
          <a:ln>
            <a:noFill/>
          </a:ln>
        </p:spPr>
      </p:pic>
      <p:sp>
        <p:nvSpPr>
          <p:cNvPr id="121" name="Google Shape;121;p4"/>
          <p:cNvSpPr txBox="1"/>
          <p:nvPr/>
        </p:nvSpPr>
        <p:spPr>
          <a:xfrm>
            <a:off x="6428051" y="2726734"/>
            <a:ext cx="752061" cy="25391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1050" i="1">
                <a:solidFill>
                  <a:srgbClr val="7F7F7F"/>
                </a:solidFill>
                <a:latin typeface="Palatino"/>
                <a:ea typeface="Palatino"/>
                <a:cs typeface="Palatino"/>
                <a:sym typeface="Palatino"/>
              </a:rPr>
              <a:t>2015</a:t>
            </a:r>
            <a:endParaRPr/>
          </a:p>
        </p:txBody>
      </p:sp>
      <p:sp>
        <p:nvSpPr>
          <p:cNvPr id="122" name="Google Shape;122;p4"/>
          <p:cNvSpPr txBox="1"/>
          <p:nvPr/>
        </p:nvSpPr>
        <p:spPr>
          <a:xfrm>
            <a:off x="7913475" y="2726734"/>
            <a:ext cx="752061" cy="25391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1050" i="1">
                <a:solidFill>
                  <a:srgbClr val="7F7F7F"/>
                </a:solidFill>
                <a:latin typeface="Palatino"/>
                <a:ea typeface="Palatino"/>
                <a:cs typeface="Palatino"/>
                <a:sym typeface="Palatino"/>
              </a:rPr>
              <a:t>2019</a:t>
            </a:r>
            <a:endParaRPr/>
          </a:p>
        </p:txBody>
      </p:sp>
      <p:sp>
        <p:nvSpPr>
          <p:cNvPr id="123" name="Google Shape;123;p4"/>
          <p:cNvSpPr txBox="1"/>
          <p:nvPr/>
        </p:nvSpPr>
        <p:spPr>
          <a:xfrm>
            <a:off x="9454526" y="2752786"/>
            <a:ext cx="752061" cy="25391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1050" i="1">
                <a:solidFill>
                  <a:srgbClr val="7F7F7F"/>
                </a:solidFill>
                <a:latin typeface="Palatino"/>
                <a:ea typeface="Palatino"/>
                <a:cs typeface="Palatino"/>
                <a:sym typeface="Palatino"/>
              </a:rPr>
              <a:t>2022</a:t>
            </a:r>
            <a:endParaRPr/>
          </a:p>
        </p:txBody>
      </p:sp>
      <p:sp>
        <p:nvSpPr>
          <p:cNvPr id="124" name="Google Shape;124;p4"/>
          <p:cNvSpPr txBox="1"/>
          <p:nvPr/>
        </p:nvSpPr>
        <p:spPr>
          <a:xfrm>
            <a:off x="10995577" y="2726734"/>
            <a:ext cx="752061" cy="25391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1050" i="1">
                <a:solidFill>
                  <a:srgbClr val="7F7F7F"/>
                </a:solidFill>
                <a:latin typeface="Palatino"/>
                <a:ea typeface="Palatino"/>
                <a:cs typeface="Palatino"/>
                <a:sym typeface="Palatino"/>
              </a:rPr>
              <a:t>2023</a:t>
            </a:r>
            <a:endParaRPr/>
          </a:p>
        </p:txBody>
      </p:sp>
      <p:sp>
        <p:nvSpPr>
          <p:cNvPr id="125" name="Google Shape;125;p4"/>
          <p:cNvSpPr/>
          <p:nvPr/>
        </p:nvSpPr>
        <p:spPr>
          <a:xfrm>
            <a:off x="10655118" y="730428"/>
            <a:ext cx="1273387" cy="1921371"/>
          </a:xfrm>
          <a:prstGeom prst="rect">
            <a:avLst/>
          </a:prstGeom>
          <a:blipFill rotWithShape="1">
            <a:blip r:embed="rId3">
              <a:alphaModFix/>
            </a:blip>
            <a:tile tx="0" ty="0" sx="100000" sy="100000" flip="none" algn="tl"/>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26" name="Google Shape;126;p4"/>
          <p:cNvSpPr txBox="1"/>
          <p:nvPr/>
        </p:nvSpPr>
        <p:spPr>
          <a:xfrm>
            <a:off x="10770006" y="803005"/>
            <a:ext cx="1043609" cy="175432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800" b="1">
                <a:solidFill>
                  <a:srgbClr val="7F7F7F"/>
                </a:solidFill>
                <a:latin typeface="Calibri"/>
                <a:ea typeface="Calibri"/>
                <a:cs typeface="Calibri"/>
                <a:sym typeface="Calibri"/>
              </a:rPr>
              <a:t>DISTANT VIEWING</a:t>
            </a:r>
            <a:endParaRPr/>
          </a:p>
          <a:p>
            <a:pPr marL="0" marR="0" lvl="0" indent="0" algn="ctr" rtl="0">
              <a:spcBef>
                <a:spcPts val="0"/>
              </a:spcBef>
              <a:spcAft>
                <a:spcPts val="0"/>
              </a:spcAft>
              <a:buNone/>
            </a:pPr>
            <a:endParaRPr sz="1000" b="1">
              <a:solidFill>
                <a:schemeClr val="dk1"/>
              </a:solidFill>
              <a:latin typeface="Calibri"/>
              <a:ea typeface="Calibri"/>
              <a:cs typeface="Calibri"/>
              <a:sym typeface="Calibri"/>
            </a:endParaRPr>
          </a:p>
          <a:p>
            <a:pPr marL="0" marR="0" lvl="0" indent="0" algn="ctr" rtl="0">
              <a:spcBef>
                <a:spcPts val="0"/>
              </a:spcBef>
              <a:spcAft>
                <a:spcPts val="0"/>
              </a:spcAft>
              <a:buNone/>
            </a:pPr>
            <a:r>
              <a:rPr lang="fr-FR" sz="500">
                <a:solidFill>
                  <a:schemeClr val="dk1"/>
                </a:solidFill>
                <a:latin typeface="Calibri"/>
                <a:ea typeface="Calibri"/>
                <a:cs typeface="Calibri"/>
                <a:sym typeface="Calibri"/>
              </a:rPr>
              <a:t> </a:t>
            </a:r>
            <a:r>
              <a:rPr lang="fr-FR" sz="500" i="1">
                <a:solidFill>
                  <a:schemeClr val="dk1"/>
                </a:solidFill>
                <a:latin typeface="Calibri"/>
                <a:ea typeface="Calibri"/>
                <a:cs typeface="Calibri"/>
                <a:sym typeface="Calibri"/>
              </a:rPr>
              <a:t>Analyzing Visual Culture at Scale</a:t>
            </a:r>
            <a:endParaRPr/>
          </a:p>
          <a:p>
            <a:pPr marL="0" marR="0" lvl="0" indent="0" algn="ctr" rtl="0">
              <a:spcBef>
                <a:spcPts val="0"/>
              </a:spcBef>
              <a:spcAft>
                <a:spcPts val="0"/>
              </a:spcAft>
              <a:buNone/>
            </a:pPr>
            <a:endParaRPr sz="500" i="1">
              <a:solidFill>
                <a:schemeClr val="dk1"/>
              </a:solidFill>
              <a:latin typeface="Calibri"/>
              <a:ea typeface="Calibri"/>
              <a:cs typeface="Calibri"/>
              <a:sym typeface="Calibri"/>
            </a:endParaRPr>
          </a:p>
          <a:p>
            <a:pPr marL="0" marR="0" lvl="0" indent="0" algn="ctr" rtl="0">
              <a:spcBef>
                <a:spcPts val="0"/>
              </a:spcBef>
              <a:spcAft>
                <a:spcPts val="0"/>
              </a:spcAft>
              <a:buNone/>
            </a:pPr>
            <a:endParaRPr sz="500" i="1">
              <a:solidFill>
                <a:schemeClr val="dk1"/>
              </a:solidFill>
              <a:latin typeface="Calibri"/>
              <a:ea typeface="Calibri"/>
              <a:cs typeface="Calibri"/>
              <a:sym typeface="Calibri"/>
            </a:endParaRPr>
          </a:p>
          <a:p>
            <a:pPr marL="0" marR="0" lvl="0" indent="0" algn="ctr" rtl="0">
              <a:spcBef>
                <a:spcPts val="0"/>
              </a:spcBef>
              <a:spcAft>
                <a:spcPts val="0"/>
              </a:spcAft>
              <a:buNone/>
            </a:pPr>
            <a:endParaRPr sz="500" i="1">
              <a:solidFill>
                <a:schemeClr val="dk1"/>
              </a:solidFill>
              <a:latin typeface="Calibri"/>
              <a:ea typeface="Calibri"/>
              <a:cs typeface="Calibri"/>
              <a:sym typeface="Calibri"/>
            </a:endParaRPr>
          </a:p>
          <a:p>
            <a:pPr marL="0" marR="0" lvl="0" indent="0" algn="ctr" rtl="0">
              <a:spcBef>
                <a:spcPts val="0"/>
              </a:spcBef>
              <a:spcAft>
                <a:spcPts val="0"/>
              </a:spcAft>
              <a:buNone/>
            </a:pPr>
            <a:endParaRPr sz="500" i="1">
              <a:solidFill>
                <a:schemeClr val="dk1"/>
              </a:solidFill>
              <a:latin typeface="Calibri"/>
              <a:ea typeface="Calibri"/>
              <a:cs typeface="Calibri"/>
              <a:sym typeface="Calibri"/>
            </a:endParaRPr>
          </a:p>
          <a:p>
            <a:pPr marL="0" marR="0" lvl="0" indent="0" algn="ctr" rtl="0">
              <a:spcBef>
                <a:spcPts val="0"/>
              </a:spcBef>
              <a:spcAft>
                <a:spcPts val="0"/>
              </a:spcAft>
              <a:buNone/>
            </a:pPr>
            <a:endParaRPr sz="500" i="1">
              <a:solidFill>
                <a:schemeClr val="dk1"/>
              </a:solidFill>
              <a:latin typeface="Calibri"/>
              <a:ea typeface="Calibri"/>
              <a:cs typeface="Calibri"/>
              <a:sym typeface="Calibri"/>
            </a:endParaRPr>
          </a:p>
          <a:p>
            <a:pPr marL="0" marR="0" lvl="0" indent="0" algn="ctr" rtl="0">
              <a:spcBef>
                <a:spcPts val="0"/>
              </a:spcBef>
              <a:spcAft>
                <a:spcPts val="0"/>
              </a:spcAft>
              <a:buNone/>
            </a:pPr>
            <a:endParaRPr sz="500" i="1">
              <a:solidFill>
                <a:schemeClr val="dk1"/>
              </a:solidFill>
              <a:latin typeface="Calibri"/>
              <a:ea typeface="Calibri"/>
              <a:cs typeface="Calibri"/>
              <a:sym typeface="Calibri"/>
            </a:endParaRPr>
          </a:p>
          <a:p>
            <a:pPr marL="0" marR="0" lvl="0" indent="0" algn="ctr" rtl="0">
              <a:spcBef>
                <a:spcPts val="0"/>
              </a:spcBef>
              <a:spcAft>
                <a:spcPts val="0"/>
              </a:spcAft>
              <a:buNone/>
            </a:pPr>
            <a:endParaRPr sz="500" i="1">
              <a:solidFill>
                <a:schemeClr val="dk1"/>
              </a:solidFill>
              <a:latin typeface="Calibri"/>
              <a:ea typeface="Calibri"/>
              <a:cs typeface="Calibri"/>
              <a:sym typeface="Calibri"/>
            </a:endParaRPr>
          </a:p>
          <a:p>
            <a:pPr marL="0" marR="0" lvl="0" indent="0" algn="ctr" rtl="0">
              <a:spcBef>
                <a:spcPts val="0"/>
              </a:spcBef>
              <a:spcAft>
                <a:spcPts val="0"/>
              </a:spcAft>
              <a:buNone/>
            </a:pPr>
            <a:endParaRPr sz="500" i="1">
              <a:solidFill>
                <a:schemeClr val="dk1"/>
              </a:solidFill>
              <a:latin typeface="Calibri"/>
              <a:ea typeface="Calibri"/>
              <a:cs typeface="Calibri"/>
              <a:sym typeface="Calibri"/>
            </a:endParaRPr>
          </a:p>
          <a:p>
            <a:pPr marL="0" marR="0" lvl="0" indent="0" algn="ctr" rtl="0">
              <a:spcBef>
                <a:spcPts val="0"/>
              </a:spcBef>
              <a:spcAft>
                <a:spcPts val="0"/>
              </a:spcAft>
              <a:buNone/>
            </a:pPr>
            <a:endParaRPr sz="500" i="1">
              <a:solidFill>
                <a:schemeClr val="dk1"/>
              </a:solidFill>
              <a:latin typeface="Calibri"/>
              <a:ea typeface="Calibri"/>
              <a:cs typeface="Calibri"/>
              <a:sym typeface="Calibri"/>
            </a:endParaRPr>
          </a:p>
          <a:p>
            <a:pPr marL="0" marR="0" lvl="0" indent="0" algn="ctr" rtl="0">
              <a:spcBef>
                <a:spcPts val="0"/>
              </a:spcBef>
              <a:spcAft>
                <a:spcPts val="0"/>
              </a:spcAft>
              <a:buNone/>
            </a:pPr>
            <a:endParaRPr sz="500" i="1">
              <a:solidFill>
                <a:schemeClr val="dk1"/>
              </a:solidFill>
              <a:latin typeface="Calibri"/>
              <a:ea typeface="Calibri"/>
              <a:cs typeface="Calibri"/>
              <a:sym typeface="Calibri"/>
            </a:endParaRPr>
          </a:p>
          <a:p>
            <a:pPr marL="0" marR="0" lvl="0" indent="0" algn="ctr" rtl="0">
              <a:spcBef>
                <a:spcPts val="0"/>
              </a:spcBef>
              <a:spcAft>
                <a:spcPts val="0"/>
              </a:spcAft>
              <a:buNone/>
            </a:pPr>
            <a:endParaRPr sz="500" i="1">
              <a:solidFill>
                <a:schemeClr val="dk1"/>
              </a:solidFill>
              <a:latin typeface="Calibri"/>
              <a:ea typeface="Calibri"/>
              <a:cs typeface="Calibri"/>
              <a:sym typeface="Calibri"/>
            </a:endParaRPr>
          </a:p>
          <a:p>
            <a:pPr marL="0" marR="0" lvl="0" indent="0" algn="ctr" rtl="0">
              <a:spcBef>
                <a:spcPts val="0"/>
              </a:spcBef>
              <a:spcAft>
                <a:spcPts val="0"/>
              </a:spcAft>
              <a:buNone/>
            </a:pPr>
            <a:endParaRPr sz="500" i="1">
              <a:solidFill>
                <a:schemeClr val="dk1"/>
              </a:solidFill>
              <a:latin typeface="Calibri"/>
              <a:ea typeface="Calibri"/>
              <a:cs typeface="Calibri"/>
              <a:sym typeface="Calibri"/>
            </a:endParaRPr>
          </a:p>
          <a:p>
            <a:pPr marL="0" marR="0" lvl="0" indent="0" algn="ctr" rtl="0">
              <a:spcBef>
                <a:spcPts val="0"/>
              </a:spcBef>
              <a:spcAft>
                <a:spcPts val="0"/>
              </a:spcAft>
              <a:buNone/>
            </a:pPr>
            <a:endParaRPr sz="500" i="1">
              <a:solidFill>
                <a:schemeClr val="dk1"/>
              </a:solidFill>
              <a:latin typeface="Calibri"/>
              <a:ea typeface="Calibri"/>
              <a:cs typeface="Calibri"/>
              <a:sym typeface="Calibri"/>
            </a:endParaRPr>
          </a:p>
          <a:p>
            <a:pPr marL="0" marR="0" lvl="0" indent="0" algn="ctr" rtl="0">
              <a:spcBef>
                <a:spcPts val="0"/>
              </a:spcBef>
              <a:spcAft>
                <a:spcPts val="0"/>
              </a:spcAft>
              <a:buNone/>
            </a:pPr>
            <a:endParaRPr sz="500" i="1">
              <a:solidFill>
                <a:schemeClr val="dk1"/>
              </a:solidFill>
              <a:latin typeface="Calibri"/>
              <a:ea typeface="Calibri"/>
              <a:cs typeface="Calibri"/>
              <a:sym typeface="Calibri"/>
            </a:endParaRPr>
          </a:p>
          <a:p>
            <a:pPr marL="0" marR="0" lvl="0" indent="0" algn="ctr" rtl="0">
              <a:spcBef>
                <a:spcPts val="0"/>
              </a:spcBef>
              <a:spcAft>
                <a:spcPts val="0"/>
              </a:spcAft>
              <a:buNone/>
            </a:pPr>
            <a:endParaRPr sz="500" i="1">
              <a:solidFill>
                <a:schemeClr val="dk1"/>
              </a:solidFill>
              <a:latin typeface="Calibri"/>
              <a:ea typeface="Calibri"/>
              <a:cs typeface="Calibri"/>
              <a:sym typeface="Calibri"/>
            </a:endParaRPr>
          </a:p>
          <a:p>
            <a:pPr marL="0" marR="0" lvl="0" indent="0" algn="ctr" rtl="0">
              <a:spcBef>
                <a:spcPts val="0"/>
              </a:spcBef>
              <a:spcAft>
                <a:spcPts val="0"/>
              </a:spcAft>
              <a:buNone/>
            </a:pPr>
            <a:r>
              <a:rPr lang="fr-FR" sz="500" i="1">
                <a:solidFill>
                  <a:schemeClr val="dk1"/>
                </a:solidFill>
                <a:latin typeface="Calibri"/>
                <a:ea typeface="Calibri"/>
                <a:cs typeface="Calibri"/>
                <a:sym typeface="Calibri"/>
              </a:rPr>
              <a:t>Taylor Arnold</a:t>
            </a:r>
            <a:endParaRPr/>
          </a:p>
          <a:p>
            <a:pPr marL="0" marR="0" lvl="0" indent="0" algn="ctr" rtl="0">
              <a:spcBef>
                <a:spcPts val="0"/>
              </a:spcBef>
              <a:spcAft>
                <a:spcPts val="0"/>
              </a:spcAft>
              <a:buNone/>
            </a:pPr>
            <a:r>
              <a:rPr lang="fr-FR" sz="500" i="1">
                <a:solidFill>
                  <a:schemeClr val="dk1"/>
                </a:solidFill>
                <a:latin typeface="Calibri"/>
                <a:ea typeface="Calibri"/>
                <a:cs typeface="Calibri"/>
                <a:sym typeface="Calibri"/>
              </a:rPr>
              <a:t>Lauren Tilton</a:t>
            </a:r>
            <a:endParaRPr/>
          </a:p>
        </p:txBody>
      </p:sp>
      <p:cxnSp>
        <p:nvCxnSpPr>
          <p:cNvPr id="127" name="Google Shape;127;p4"/>
          <p:cNvCxnSpPr/>
          <p:nvPr/>
        </p:nvCxnSpPr>
        <p:spPr>
          <a:xfrm>
            <a:off x="10995577" y="1046022"/>
            <a:ext cx="583510" cy="0"/>
          </a:xfrm>
          <a:prstGeom prst="straightConnector1">
            <a:avLst/>
          </a:prstGeom>
          <a:noFill/>
          <a:ln w="9525" cap="flat" cmpd="sng">
            <a:solidFill>
              <a:schemeClr val="accent1"/>
            </a:solidFill>
            <a:prstDash val="solid"/>
            <a:miter lim="800000"/>
            <a:headEnd type="none" w="sm" len="sm"/>
            <a:tailEnd type="none" w="sm" len="sm"/>
          </a:ln>
        </p:spPr>
      </p:cxnSp>
      <p:pic>
        <p:nvPicPr>
          <p:cNvPr id="128" name="Google Shape;128;p4" descr="Une image contenant texte, différent&#10;&#10;Description générée automatiquement"/>
          <p:cNvPicPr preferRelativeResize="0"/>
          <p:nvPr/>
        </p:nvPicPr>
        <p:blipFill rotWithShape="1">
          <a:blip r:embed="rId7">
            <a:alphaModFix/>
          </a:blip>
          <a:srcRect/>
          <a:stretch/>
        </p:blipFill>
        <p:spPr>
          <a:xfrm>
            <a:off x="10867542" y="1324649"/>
            <a:ext cx="916256" cy="916256"/>
          </a:xfrm>
          <a:prstGeom prst="rect">
            <a:avLst/>
          </a:prstGeom>
          <a:noFill/>
          <a:ln>
            <a:noFill/>
          </a:ln>
        </p:spPr>
      </p:pic>
      <p:pic>
        <p:nvPicPr>
          <p:cNvPr id="129" name="Google Shape;129;p4"/>
          <p:cNvPicPr preferRelativeResize="0"/>
          <p:nvPr/>
        </p:nvPicPr>
        <p:blipFill rotWithShape="1">
          <a:blip r:embed="rId8">
            <a:alphaModFix/>
          </a:blip>
          <a:srcRect/>
          <a:stretch/>
        </p:blipFill>
        <p:spPr>
          <a:xfrm>
            <a:off x="11311209" y="6498187"/>
            <a:ext cx="791704" cy="276999"/>
          </a:xfrm>
          <a:prstGeom prst="rect">
            <a:avLst/>
          </a:prstGeom>
          <a:noFill/>
          <a:ln>
            <a:noFill/>
          </a:ln>
        </p:spPr>
      </p:pic>
      <p:sp>
        <p:nvSpPr>
          <p:cNvPr id="130" name="Google Shape;130;p4"/>
          <p:cNvSpPr txBox="1"/>
          <p:nvPr/>
        </p:nvSpPr>
        <p:spPr>
          <a:xfrm>
            <a:off x="89087" y="6498187"/>
            <a:ext cx="4661587"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200">
                <a:solidFill>
                  <a:srgbClr val="595959"/>
                </a:solidFill>
                <a:latin typeface="Courier"/>
                <a:ea typeface="Courier"/>
                <a:cs typeface="Courier"/>
                <a:sym typeface="Courier"/>
              </a:rPr>
              <a:t>01 – Six TV Families | </a:t>
            </a:r>
            <a:r>
              <a:rPr lang="fr-FR" sz="1200" b="1">
                <a:solidFill>
                  <a:srgbClr val="595959"/>
                </a:solidFill>
                <a:latin typeface="Courier"/>
                <a:ea typeface="Courier"/>
                <a:cs typeface="Courier"/>
                <a:sym typeface="Courier"/>
              </a:rPr>
              <a:t>Introduction</a:t>
            </a:r>
            <a:endParaRPr sz="1200">
              <a:solidFill>
                <a:srgbClr val="595959"/>
              </a:solidFill>
              <a:latin typeface="Courier"/>
              <a:ea typeface="Courier"/>
              <a:cs typeface="Courier"/>
              <a:sym typeface="Courier"/>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84"/>
        <p:cNvGrpSpPr/>
        <p:nvPr/>
      </p:nvGrpSpPr>
      <p:grpSpPr>
        <a:xfrm>
          <a:off x="0" y="0"/>
          <a:ext cx="0" cy="0"/>
          <a:chOff x="0" y="0"/>
          <a:chExt cx="0" cy="0"/>
        </a:xfrm>
      </p:grpSpPr>
      <p:pic>
        <p:nvPicPr>
          <p:cNvPr id="585" name="Google Shape;585;p40"/>
          <p:cNvPicPr preferRelativeResize="0"/>
          <p:nvPr/>
        </p:nvPicPr>
        <p:blipFill rotWithShape="1">
          <a:blip r:embed="rId3">
            <a:alphaModFix/>
          </a:blip>
          <a:srcRect/>
          <a:stretch/>
        </p:blipFill>
        <p:spPr>
          <a:xfrm>
            <a:off x="11311209" y="6498187"/>
            <a:ext cx="791704" cy="276999"/>
          </a:xfrm>
          <a:prstGeom prst="rect">
            <a:avLst/>
          </a:prstGeom>
          <a:noFill/>
          <a:ln>
            <a:noFill/>
          </a:ln>
        </p:spPr>
      </p:pic>
      <p:sp>
        <p:nvSpPr>
          <p:cNvPr id="586" name="Google Shape;586;p40"/>
          <p:cNvSpPr txBox="1"/>
          <p:nvPr/>
        </p:nvSpPr>
        <p:spPr>
          <a:xfrm>
            <a:off x="89087" y="6498187"/>
            <a:ext cx="4661587"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200">
                <a:solidFill>
                  <a:srgbClr val="595959"/>
                </a:solidFill>
                <a:latin typeface="Courier"/>
                <a:ea typeface="Courier"/>
                <a:cs typeface="Courier"/>
                <a:sym typeface="Courier"/>
              </a:rPr>
              <a:t>01 – Six TV Families | </a:t>
            </a:r>
            <a:r>
              <a:rPr lang="fr-FR" sz="1200" b="1">
                <a:solidFill>
                  <a:srgbClr val="595959"/>
                </a:solidFill>
                <a:latin typeface="Courier"/>
                <a:ea typeface="Courier"/>
                <a:cs typeface="Courier"/>
                <a:sym typeface="Courier"/>
              </a:rPr>
              <a:t>Results</a:t>
            </a:r>
            <a:endParaRPr sz="1200">
              <a:solidFill>
                <a:srgbClr val="595959"/>
              </a:solidFill>
              <a:latin typeface="Courier"/>
              <a:ea typeface="Courier"/>
              <a:cs typeface="Courier"/>
              <a:sym typeface="Courier"/>
            </a:endParaRPr>
          </a:p>
        </p:txBody>
      </p:sp>
      <p:sp>
        <p:nvSpPr>
          <p:cNvPr id="587" name="Google Shape;587;p40"/>
          <p:cNvSpPr txBox="1"/>
          <p:nvPr/>
        </p:nvSpPr>
        <p:spPr>
          <a:xfrm>
            <a:off x="601830" y="803005"/>
            <a:ext cx="5012161" cy="4524315"/>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fr-FR" sz="1800">
                <a:solidFill>
                  <a:srgbClr val="3F3F3F"/>
                </a:solidFill>
                <a:latin typeface="Palatino"/>
                <a:ea typeface="Palatino"/>
                <a:cs typeface="Palatino"/>
                <a:sym typeface="Palatino"/>
              </a:rPr>
              <a:t>Since the number of people has a strong effect on shot length, want to look at the distribution of shot types in each series.</a:t>
            </a:r>
            <a:endParaRPr/>
          </a:p>
          <a:p>
            <a:pPr marL="0" marR="0" lvl="0" indent="0" algn="just" rtl="0">
              <a:spcBef>
                <a:spcPts val="0"/>
              </a:spcBef>
              <a:spcAft>
                <a:spcPts val="0"/>
              </a:spcAft>
              <a:buNone/>
            </a:pPr>
            <a:endParaRPr sz="1800">
              <a:solidFill>
                <a:srgbClr val="3F3F3F"/>
              </a:solidFill>
              <a:latin typeface="Palatino"/>
              <a:ea typeface="Palatino"/>
              <a:cs typeface="Palatino"/>
              <a:sym typeface="Palatino"/>
            </a:endParaRPr>
          </a:p>
          <a:p>
            <a:pPr marL="0" marR="0" lvl="0" indent="0" algn="just" rtl="0">
              <a:spcBef>
                <a:spcPts val="0"/>
              </a:spcBef>
              <a:spcAft>
                <a:spcPts val="0"/>
              </a:spcAft>
              <a:buNone/>
            </a:pPr>
            <a:r>
              <a:rPr lang="fr-FR" sz="1800" i="1">
                <a:solidFill>
                  <a:srgbClr val="3F3F3F"/>
                </a:solidFill>
                <a:latin typeface="Palatino"/>
                <a:ea typeface="Palatino"/>
                <a:cs typeface="Palatino"/>
                <a:sym typeface="Palatino"/>
              </a:rPr>
              <a:t>Lucy</a:t>
            </a:r>
            <a:r>
              <a:rPr lang="fr-FR" sz="1800">
                <a:solidFill>
                  <a:srgbClr val="3F3F3F"/>
                </a:solidFill>
                <a:latin typeface="Palatino"/>
                <a:ea typeface="Palatino"/>
                <a:cs typeface="Palatino"/>
                <a:sym typeface="Palatino"/>
              </a:rPr>
              <a:t> uses the </a:t>
            </a:r>
            <a:r>
              <a:rPr lang="fr-FR" sz="1800" b="1">
                <a:solidFill>
                  <a:srgbClr val="3F3F3F"/>
                </a:solidFill>
                <a:latin typeface="Palatino"/>
                <a:ea typeface="Palatino"/>
                <a:cs typeface="Palatino"/>
                <a:sym typeface="Palatino"/>
              </a:rPr>
              <a:t>highest proportion </a:t>
            </a:r>
            <a:r>
              <a:rPr lang="fr-FR" sz="1800">
                <a:solidFill>
                  <a:srgbClr val="3F3F3F"/>
                </a:solidFill>
                <a:latin typeface="Palatino"/>
                <a:ea typeface="Palatino"/>
                <a:cs typeface="Palatino"/>
                <a:sym typeface="Palatino"/>
              </a:rPr>
              <a:t>of shots with 2 and 3+ people. These are the types with the longest duration across all shows. It has the largest </a:t>
            </a:r>
            <a:r>
              <a:rPr lang="fr-FR" sz="1800" b="1">
                <a:solidFill>
                  <a:srgbClr val="3F3F3F"/>
                </a:solidFill>
                <a:latin typeface="Palatino"/>
                <a:ea typeface="Palatino"/>
                <a:cs typeface="Palatino"/>
                <a:sym typeface="Palatino"/>
              </a:rPr>
              <a:t>ASL</a:t>
            </a:r>
            <a:r>
              <a:rPr lang="fr-FR" sz="1800">
                <a:solidFill>
                  <a:srgbClr val="3F3F3F"/>
                </a:solidFill>
                <a:latin typeface="Palatino"/>
                <a:ea typeface="Palatino"/>
                <a:cs typeface="Palatino"/>
                <a:sym typeface="Palatino"/>
              </a:rPr>
              <a:t> value.</a:t>
            </a:r>
            <a:endParaRPr/>
          </a:p>
          <a:p>
            <a:pPr marL="0" marR="0" lvl="0" indent="0" algn="just" rtl="0">
              <a:spcBef>
                <a:spcPts val="0"/>
              </a:spcBef>
              <a:spcAft>
                <a:spcPts val="0"/>
              </a:spcAft>
              <a:buNone/>
            </a:pPr>
            <a:endParaRPr sz="1800">
              <a:solidFill>
                <a:srgbClr val="3F3F3F"/>
              </a:solidFill>
              <a:latin typeface="Palatino"/>
              <a:ea typeface="Palatino"/>
              <a:cs typeface="Palatino"/>
              <a:sym typeface="Palatino"/>
            </a:endParaRPr>
          </a:p>
          <a:p>
            <a:pPr marL="0" marR="0" lvl="0" indent="0" algn="just" rtl="0">
              <a:spcBef>
                <a:spcPts val="0"/>
              </a:spcBef>
              <a:spcAft>
                <a:spcPts val="0"/>
              </a:spcAft>
              <a:buNone/>
            </a:pPr>
            <a:r>
              <a:rPr lang="fr-FR" sz="1800" i="1">
                <a:solidFill>
                  <a:srgbClr val="3F3F3F"/>
                </a:solidFill>
                <a:latin typeface="Palatino"/>
                <a:ea typeface="Palatino"/>
                <a:cs typeface="Palatino"/>
                <a:sym typeface="Palatino"/>
              </a:rPr>
              <a:t>Jeannie</a:t>
            </a:r>
            <a:r>
              <a:rPr lang="fr-FR" sz="1800">
                <a:solidFill>
                  <a:srgbClr val="3F3F3F"/>
                </a:solidFill>
                <a:latin typeface="Palatino"/>
                <a:ea typeface="Palatino"/>
                <a:cs typeface="Palatino"/>
                <a:sym typeface="Palatino"/>
              </a:rPr>
              <a:t> uses the </a:t>
            </a:r>
            <a:r>
              <a:rPr lang="fr-FR" sz="1800" b="1">
                <a:solidFill>
                  <a:srgbClr val="3F3F3F"/>
                </a:solidFill>
                <a:latin typeface="Palatino"/>
                <a:ea typeface="Palatino"/>
                <a:cs typeface="Palatino"/>
                <a:sym typeface="Palatino"/>
              </a:rPr>
              <a:t>largest proportion </a:t>
            </a:r>
            <a:r>
              <a:rPr lang="fr-FR" sz="1800">
                <a:solidFill>
                  <a:srgbClr val="3F3F3F"/>
                </a:solidFill>
                <a:latin typeface="Palatino"/>
                <a:ea typeface="Palatino"/>
                <a:cs typeface="Palatino"/>
                <a:sym typeface="Palatino"/>
              </a:rPr>
              <a:t>of shots with no people, the slowest shot type. It has the smallest </a:t>
            </a:r>
            <a:r>
              <a:rPr lang="fr-FR" sz="1800" b="1">
                <a:solidFill>
                  <a:srgbClr val="3F3F3F"/>
                </a:solidFill>
                <a:latin typeface="Palatino"/>
                <a:ea typeface="Palatino"/>
                <a:cs typeface="Palatino"/>
                <a:sym typeface="Palatino"/>
              </a:rPr>
              <a:t>ASL</a:t>
            </a:r>
            <a:r>
              <a:rPr lang="fr-FR" sz="1800">
                <a:solidFill>
                  <a:srgbClr val="3F3F3F"/>
                </a:solidFill>
                <a:latin typeface="Palatino"/>
                <a:ea typeface="Palatino"/>
                <a:cs typeface="Palatino"/>
                <a:sym typeface="Palatino"/>
              </a:rPr>
              <a:t> value.</a:t>
            </a:r>
            <a:endParaRPr/>
          </a:p>
          <a:p>
            <a:pPr marL="0" marR="0" lvl="0" indent="0" algn="just" rtl="0">
              <a:spcBef>
                <a:spcPts val="0"/>
              </a:spcBef>
              <a:spcAft>
                <a:spcPts val="0"/>
              </a:spcAft>
              <a:buNone/>
            </a:pPr>
            <a:endParaRPr sz="1800" i="1">
              <a:solidFill>
                <a:srgbClr val="3F3F3F"/>
              </a:solidFill>
              <a:latin typeface="Palatino"/>
              <a:ea typeface="Palatino"/>
              <a:cs typeface="Palatino"/>
              <a:sym typeface="Palatino"/>
            </a:endParaRPr>
          </a:p>
          <a:p>
            <a:pPr marL="0" marR="0" lvl="0" indent="0" algn="l" rtl="0">
              <a:spcBef>
                <a:spcPts val="0"/>
              </a:spcBef>
              <a:spcAft>
                <a:spcPts val="0"/>
              </a:spcAft>
              <a:buNone/>
            </a:pPr>
            <a:r>
              <a:rPr lang="fr-FR" sz="1800">
                <a:solidFill>
                  <a:srgbClr val="3F3F3F"/>
                </a:solidFill>
                <a:latin typeface="Palatino"/>
                <a:ea typeface="Palatino"/>
                <a:cs typeface="Palatino"/>
                <a:sym typeface="Palatino"/>
              </a:rPr>
              <a:t>The shows with the most </a:t>
            </a:r>
            <a:r>
              <a:rPr lang="fr-FR" sz="1800" b="1">
                <a:solidFill>
                  <a:srgbClr val="3F3F3F"/>
                </a:solidFill>
                <a:latin typeface="Palatino"/>
                <a:ea typeface="Palatino"/>
                <a:cs typeface="Palatino"/>
                <a:sym typeface="Palatino"/>
              </a:rPr>
              <a:t>extreme segmented types </a:t>
            </a:r>
            <a:r>
              <a:rPr lang="fr-FR" sz="1800">
                <a:solidFill>
                  <a:srgbClr val="3F3F3F"/>
                </a:solidFill>
                <a:latin typeface="Palatino"/>
                <a:ea typeface="Palatino"/>
                <a:cs typeface="Palatino"/>
                <a:sym typeface="Palatino"/>
              </a:rPr>
              <a:t>(</a:t>
            </a:r>
            <a:r>
              <a:rPr lang="fr-FR" sz="1800" i="1">
                <a:solidFill>
                  <a:srgbClr val="3F3F3F"/>
                </a:solidFill>
                <a:latin typeface="Palatino"/>
                <a:ea typeface="Palatino"/>
                <a:cs typeface="Palatino"/>
                <a:sym typeface="Palatino"/>
              </a:rPr>
              <a:t>Bewitched </a:t>
            </a:r>
            <a:r>
              <a:rPr lang="fr-FR" sz="1800">
                <a:solidFill>
                  <a:srgbClr val="3F3F3F"/>
                </a:solidFill>
                <a:latin typeface="Palatino"/>
                <a:ea typeface="Palatino"/>
                <a:cs typeface="Palatino"/>
                <a:sym typeface="Palatino"/>
              </a:rPr>
              <a:t>and </a:t>
            </a:r>
            <a:r>
              <a:rPr lang="fr-FR" sz="1800" i="1">
                <a:solidFill>
                  <a:srgbClr val="3F3F3F"/>
                </a:solidFill>
                <a:latin typeface="Palatino"/>
                <a:ea typeface="Palatino"/>
                <a:cs typeface="Palatino"/>
                <a:sym typeface="Palatino"/>
              </a:rPr>
              <a:t>Donna Reed</a:t>
            </a:r>
            <a:r>
              <a:rPr lang="fr-FR" sz="1800">
                <a:solidFill>
                  <a:srgbClr val="3F3F3F"/>
                </a:solidFill>
                <a:latin typeface="Palatino"/>
                <a:ea typeface="Palatino"/>
                <a:cs typeface="Palatino"/>
                <a:sym typeface="Palatino"/>
              </a:rPr>
              <a:t>) have the most extreme values for </a:t>
            </a:r>
            <a:r>
              <a:rPr lang="fr-FR" sz="1800" b="1">
                <a:solidFill>
                  <a:srgbClr val="3F3F3F"/>
                </a:solidFill>
                <a:latin typeface="Palatino"/>
                <a:ea typeface="Palatino"/>
                <a:cs typeface="Palatino"/>
                <a:sym typeface="Palatino"/>
              </a:rPr>
              <a:t>MSL</a:t>
            </a:r>
            <a:r>
              <a:rPr lang="fr-FR" sz="1800">
                <a:solidFill>
                  <a:srgbClr val="3F3F3F"/>
                </a:solidFill>
                <a:latin typeface="Palatino"/>
                <a:ea typeface="Palatino"/>
                <a:cs typeface="Palatino"/>
                <a:sym typeface="Palatino"/>
              </a:rPr>
              <a:t>.</a:t>
            </a:r>
            <a:endParaRPr/>
          </a:p>
        </p:txBody>
      </p:sp>
      <p:sp>
        <p:nvSpPr>
          <p:cNvPr id="588" name="Google Shape;588;p40"/>
          <p:cNvSpPr txBox="1"/>
          <p:nvPr/>
        </p:nvSpPr>
        <p:spPr>
          <a:xfrm>
            <a:off x="362356" y="103070"/>
            <a:ext cx="8424290"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2800" b="1">
                <a:solidFill>
                  <a:srgbClr val="3F3F3F"/>
                </a:solidFill>
                <a:latin typeface="Calibri"/>
                <a:ea typeface="Calibri"/>
                <a:cs typeface="Calibri"/>
                <a:sym typeface="Calibri"/>
              </a:rPr>
              <a:t>RQ #1: Shot Pacing (MSL + ASL)</a:t>
            </a:r>
            <a:endParaRPr/>
          </a:p>
        </p:txBody>
      </p:sp>
      <p:pic>
        <p:nvPicPr>
          <p:cNvPr id="589" name="Google Shape;589;p40"/>
          <p:cNvPicPr preferRelativeResize="0"/>
          <p:nvPr/>
        </p:nvPicPr>
        <p:blipFill rotWithShape="1">
          <a:blip r:embed="rId4">
            <a:alphaModFix/>
          </a:blip>
          <a:srcRect/>
          <a:stretch/>
        </p:blipFill>
        <p:spPr>
          <a:xfrm>
            <a:off x="5852721" y="366515"/>
            <a:ext cx="6076730" cy="607673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pic>
        <p:nvPicPr>
          <p:cNvPr id="594" name="Google Shape;594;p41"/>
          <p:cNvPicPr preferRelativeResize="0"/>
          <p:nvPr/>
        </p:nvPicPr>
        <p:blipFill rotWithShape="1">
          <a:blip r:embed="rId3">
            <a:alphaModFix/>
          </a:blip>
          <a:srcRect/>
          <a:stretch/>
        </p:blipFill>
        <p:spPr>
          <a:xfrm>
            <a:off x="11311209" y="6498187"/>
            <a:ext cx="791704" cy="276999"/>
          </a:xfrm>
          <a:prstGeom prst="rect">
            <a:avLst/>
          </a:prstGeom>
          <a:noFill/>
          <a:ln>
            <a:noFill/>
          </a:ln>
        </p:spPr>
      </p:pic>
      <p:sp>
        <p:nvSpPr>
          <p:cNvPr id="595" name="Google Shape;595;p41"/>
          <p:cNvSpPr txBox="1"/>
          <p:nvPr/>
        </p:nvSpPr>
        <p:spPr>
          <a:xfrm>
            <a:off x="89087" y="6498187"/>
            <a:ext cx="4661587"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200">
                <a:solidFill>
                  <a:srgbClr val="595959"/>
                </a:solidFill>
                <a:latin typeface="Courier"/>
                <a:ea typeface="Courier"/>
                <a:cs typeface="Courier"/>
                <a:sym typeface="Courier"/>
              </a:rPr>
              <a:t>01 – Six TV Families | </a:t>
            </a:r>
            <a:r>
              <a:rPr lang="fr-FR" sz="1200" b="1">
                <a:solidFill>
                  <a:srgbClr val="595959"/>
                </a:solidFill>
                <a:latin typeface="Courier"/>
                <a:ea typeface="Courier"/>
                <a:cs typeface="Courier"/>
                <a:sym typeface="Courier"/>
              </a:rPr>
              <a:t>Results</a:t>
            </a:r>
            <a:endParaRPr sz="1200">
              <a:solidFill>
                <a:srgbClr val="595959"/>
              </a:solidFill>
              <a:latin typeface="Courier"/>
              <a:ea typeface="Courier"/>
              <a:cs typeface="Courier"/>
              <a:sym typeface="Courier"/>
            </a:endParaRPr>
          </a:p>
        </p:txBody>
      </p:sp>
      <p:sp>
        <p:nvSpPr>
          <p:cNvPr id="596" name="Google Shape;596;p41"/>
          <p:cNvSpPr txBox="1"/>
          <p:nvPr/>
        </p:nvSpPr>
        <p:spPr>
          <a:xfrm>
            <a:off x="601830" y="803005"/>
            <a:ext cx="5012161" cy="2585323"/>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fr-FR" sz="1800">
                <a:solidFill>
                  <a:srgbClr val="3F3F3F"/>
                </a:solidFill>
                <a:latin typeface="Palatino"/>
                <a:ea typeface="Palatino"/>
                <a:cs typeface="Palatino"/>
                <a:sym typeface="Palatino"/>
              </a:rPr>
              <a:t>For Network era TV, working hypothesis    is that ASL serves as a good measurement for </a:t>
            </a:r>
            <a:r>
              <a:rPr lang="fr-FR" sz="1800" b="1">
                <a:solidFill>
                  <a:srgbClr val="3F3F3F"/>
                </a:solidFill>
                <a:latin typeface="Palatino"/>
                <a:ea typeface="Palatino"/>
                <a:cs typeface="Palatino"/>
                <a:sym typeface="Palatino"/>
              </a:rPr>
              <a:t>overall pace </a:t>
            </a:r>
            <a:r>
              <a:rPr lang="fr-FR" sz="1800">
                <a:solidFill>
                  <a:srgbClr val="3F3F3F"/>
                </a:solidFill>
                <a:latin typeface="Palatino"/>
                <a:ea typeface="Palatino"/>
                <a:cs typeface="Palatino"/>
                <a:sym typeface="Palatino"/>
              </a:rPr>
              <a:t>whereas MSL measures shot pace after </a:t>
            </a:r>
            <a:r>
              <a:rPr lang="fr-FR" sz="1800" b="1">
                <a:solidFill>
                  <a:srgbClr val="3F3F3F"/>
                </a:solidFill>
                <a:latin typeface="Palatino"/>
                <a:ea typeface="Palatino"/>
                <a:cs typeface="Palatino"/>
                <a:sym typeface="Palatino"/>
              </a:rPr>
              <a:t>accounting for shot type</a:t>
            </a:r>
            <a:r>
              <a:rPr lang="fr-FR" sz="1800">
                <a:solidFill>
                  <a:srgbClr val="3F3F3F"/>
                </a:solidFill>
                <a:latin typeface="Palatino"/>
                <a:ea typeface="Palatino"/>
                <a:cs typeface="Palatino"/>
                <a:sym typeface="Palatino"/>
              </a:rPr>
              <a:t>.</a:t>
            </a:r>
            <a:endParaRPr/>
          </a:p>
          <a:p>
            <a:pPr marL="0" marR="0" lvl="0" indent="0" algn="just" rtl="0">
              <a:spcBef>
                <a:spcPts val="0"/>
              </a:spcBef>
              <a:spcAft>
                <a:spcPts val="0"/>
              </a:spcAft>
              <a:buNone/>
            </a:pPr>
            <a:endParaRPr sz="1800">
              <a:solidFill>
                <a:srgbClr val="3F3F3F"/>
              </a:solidFill>
              <a:latin typeface="Palatino"/>
              <a:ea typeface="Palatino"/>
              <a:cs typeface="Palatino"/>
              <a:sym typeface="Palatino"/>
            </a:endParaRPr>
          </a:p>
          <a:p>
            <a:pPr marL="0" marR="0" lvl="0" indent="0" algn="just" rtl="0">
              <a:spcBef>
                <a:spcPts val="0"/>
              </a:spcBef>
              <a:spcAft>
                <a:spcPts val="0"/>
              </a:spcAft>
              <a:buNone/>
            </a:pPr>
            <a:r>
              <a:rPr lang="fr-FR" sz="1800">
                <a:solidFill>
                  <a:srgbClr val="3F3F3F"/>
                </a:solidFill>
                <a:latin typeface="Palatino"/>
                <a:ea typeface="Palatino"/>
                <a:cs typeface="Palatino"/>
                <a:sym typeface="Palatino"/>
              </a:rPr>
              <a:t>These relationships are complex, though. The data suggests that we need to continue to look at the underlying distributions of shot type and the duration of each shot type.</a:t>
            </a:r>
            <a:endParaRPr/>
          </a:p>
        </p:txBody>
      </p:sp>
      <p:sp>
        <p:nvSpPr>
          <p:cNvPr id="597" name="Google Shape;597;p41"/>
          <p:cNvSpPr txBox="1"/>
          <p:nvPr/>
        </p:nvSpPr>
        <p:spPr>
          <a:xfrm>
            <a:off x="362356" y="103070"/>
            <a:ext cx="8424290"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2800" b="1">
                <a:solidFill>
                  <a:srgbClr val="3F3F3F"/>
                </a:solidFill>
                <a:latin typeface="Calibri"/>
                <a:ea typeface="Calibri"/>
                <a:cs typeface="Calibri"/>
                <a:sym typeface="Calibri"/>
              </a:rPr>
              <a:t>RQ #1: Shot Pacing (MSL + ASL)</a:t>
            </a:r>
            <a:endParaRPr/>
          </a:p>
        </p:txBody>
      </p:sp>
      <p:pic>
        <p:nvPicPr>
          <p:cNvPr id="598" name="Google Shape;598;p41"/>
          <p:cNvPicPr preferRelativeResize="0"/>
          <p:nvPr/>
        </p:nvPicPr>
        <p:blipFill rotWithShape="1">
          <a:blip r:embed="rId4">
            <a:alphaModFix/>
          </a:blip>
          <a:srcRect/>
          <a:stretch/>
        </p:blipFill>
        <p:spPr>
          <a:xfrm>
            <a:off x="5852721" y="366515"/>
            <a:ext cx="6076730" cy="607673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602"/>
        <p:cNvGrpSpPr/>
        <p:nvPr/>
      </p:nvGrpSpPr>
      <p:grpSpPr>
        <a:xfrm>
          <a:off x="0" y="0"/>
          <a:ext cx="0" cy="0"/>
          <a:chOff x="0" y="0"/>
          <a:chExt cx="0" cy="0"/>
        </a:xfrm>
      </p:grpSpPr>
      <p:pic>
        <p:nvPicPr>
          <p:cNvPr id="603" name="Google Shape;603;p42"/>
          <p:cNvPicPr preferRelativeResize="0"/>
          <p:nvPr/>
        </p:nvPicPr>
        <p:blipFill rotWithShape="1">
          <a:blip r:embed="rId3">
            <a:alphaModFix/>
          </a:blip>
          <a:srcRect/>
          <a:stretch/>
        </p:blipFill>
        <p:spPr>
          <a:xfrm>
            <a:off x="11311209" y="6498187"/>
            <a:ext cx="791704" cy="276999"/>
          </a:xfrm>
          <a:prstGeom prst="rect">
            <a:avLst/>
          </a:prstGeom>
          <a:noFill/>
          <a:ln>
            <a:noFill/>
          </a:ln>
        </p:spPr>
      </p:pic>
      <p:sp>
        <p:nvSpPr>
          <p:cNvPr id="604" name="Google Shape;604;p42"/>
          <p:cNvSpPr txBox="1"/>
          <p:nvPr/>
        </p:nvSpPr>
        <p:spPr>
          <a:xfrm>
            <a:off x="89087" y="6498187"/>
            <a:ext cx="4661587"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200">
                <a:solidFill>
                  <a:srgbClr val="595959"/>
                </a:solidFill>
                <a:latin typeface="Courier"/>
                <a:ea typeface="Courier"/>
                <a:cs typeface="Courier"/>
                <a:sym typeface="Courier"/>
              </a:rPr>
              <a:t>01 – Six TV Families | </a:t>
            </a:r>
            <a:r>
              <a:rPr lang="fr-FR" sz="1200" b="1">
                <a:solidFill>
                  <a:srgbClr val="595959"/>
                </a:solidFill>
                <a:latin typeface="Courier"/>
                <a:ea typeface="Courier"/>
                <a:cs typeface="Courier"/>
                <a:sym typeface="Courier"/>
              </a:rPr>
              <a:t>Results</a:t>
            </a:r>
            <a:endParaRPr sz="1200">
              <a:solidFill>
                <a:srgbClr val="595959"/>
              </a:solidFill>
              <a:latin typeface="Courier"/>
              <a:ea typeface="Courier"/>
              <a:cs typeface="Courier"/>
              <a:sym typeface="Courier"/>
            </a:endParaRPr>
          </a:p>
        </p:txBody>
      </p:sp>
      <p:sp>
        <p:nvSpPr>
          <p:cNvPr id="605" name="Google Shape;605;p42"/>
          <p:cNvSpPr txBox="1"/>
          <p:nvPr/>
        </p:nvSpPr>
        <p:spPr>
          <a:xfrm>
            <a:off x="601830" y="803005"/>
            <a:ext cx="5252434" cy="3693319"/>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fr-FR" sz="1800">
                <a:solidFill>
                  <a:srgbClr val="3F3F3F"/>
                </a:solidFill>
                <a:latin typeface="Palatino"/>
                <a:ea typeface="Palatino"/>
                <a:cs typeface="Palatino"/>
                <a:sym typeface="Palatino"/>
              </a:rPr>
              <a:t>Look at the pacing of the aural side of the shows, calculate the median time after a shot that speech is first detected, also split by the number of people present.</a:t>
            </a:r>
            <a:endParaRPr/>
          </a:p>
          <a:p>
            <a:pPr marL="0" marR="0" lvl="0" indent="0" algn="just" rtl="0">
              <a:spcBef>
                <a:spcPts val="0"/>
              </a:spcBef>
              <a:spcAft>
                <a:spcPts val="0"/>
              </a:spcAft>
              <a:buNone/>
            </a:pPr>
            <a:endParaRPr sz="1800">
              <a:solidFill>
                <a:srgbClr val="3F3F3F"/>
              </a:solidFill>
              <a:latin typeface="Palatino"/>
              <a:ea typeface="Palatino"/>
              <a:cs typeface="Palatino"/>
              <a:sym typeface="Palatino"/>
            </a:endParaRPr>
          </a:p>
          <a:p>
            <a:pPr marL="0" marR="0" lvl="0" indent="0" algn="just" rtl="0">
              <a:spcBef>
                <a:spcPts val="0"/>
              </a:spcBef>
              <a:spcAft>
                <a:spcPts val="0"/>
              </a:spcAft>
              <a:buNone/>
            </a:pPr>
            <a:r>
              <a:rPr lang="fr-FR" sz="1800">
                <a:solidFill>
                  <a:srgbClr val="3F3F3F"/>
                </a:solidFill>
                <a:latin typeface="Palatino"/>
                <a:ea typeface="Palatino"/>
                <a:cs typeface="Palatino"/>
                <a:sym typeface="Palatino"/>
              </a:rPr>
              <a:t>Five shows have a median delay of </a:t>
            </a:r>
            <a:r>
              <a:rPr lang="fr-FR" sz="1800" b="1">
                <a:solidFill>
                  <a:srgbClr val="3F3F3F"/>
                </a:solidFill>
                <a:latin typeface="Palatino"/>
                <a:ea typeface="Palatino"/>
                <a:cs typeface="Palatino"/>
                <a:sym typeface="Palatino"/>
              </a:rPr>
              <a:t>0.6-0.8</a:t>
            </a:r>
            <a:r>
              <a:rPr lang="fr-FR" sz="1800">
                <a:solidFill>
                  <a:srgbClr val="3F3F3F"/>
                </a:solidFill>
                <a:latin typeface="Palatino"/>
                <a:ea typeface="Palatino"/>
                <a:cs typeface="Palatino"/>
                <a:sym typeface="Palatino"/>
              </a:rPr>
              <a:t> seconds when there is only one character present. </a:t>
            </a:r>
            <a:r>
              <a:rPr lang="fr-FR" sz="1800" i="1">
                <a:solidFill>
                  <a:srgbClr val="3F3F3F"/>
                </a:solidFill>
                <a:latin typeface="Palatino"/>
                <a:ea typeface="Palatino"/>
                <a:cs typeface="Palatino"/>
                <a:sym typeface="Palatino"/>
              </a:rPr>
              <a:t>Lucy</a:t>
            </a:r>
            <a:r>
              <a:rPr lang="fr-FR" sz="1800">
                <a:solidFill>
                  <a:srgbClr val="3F3F3F"/>
                </a:solidFill>
                <a:latin typeface="Palatino"/>
                <a:ea typeface="Palatino"/>
                <a:cs typeface="Palatino"/>
                <a:sym typeface="Palatino"/>
              </a:rPr>
              <a:t>, which relies more heavily on physical humor, takes about twice that amount of time.</a:t>
            </a:r>
            <a:endParaRPr/>
          </a:p>
          <a:p>
            <a:pPr marL="0" marR="0" lvl="0" indent="0" algn="just" rtl="0">
              <a:spcBef>
                <a:spcPts val="0"/>
              </a:spcBef>
              <a:spcAft>
                <a:spcPts val="0"/>
              </a:spcAft>
              <a:buNone/>
            </a:pPr>
            <a:endParaRPr sz="1800">
              <a:solidFill>
                <a:srgbClr val="3F3F3F"/>
              </a:solidFill>
              <a:latin typeface="Palatino"/>
              <a:ea typeface="Palatino"/>
              <a:cs typeface="Palatino"/>
              <a:sym typeface="Palatino"/>
            </a:endParaRPr>
          </a:p>
          <a:p>
            <a:pPr marL="0" marR="0" lvl="0" indent="0" algn="just" rtl="0">
              <a:spcBef>
                <a:spcPts val="0"/>
              </a:spcBef>
              <a:spcAft>
                <a:spcPts val="0"/>
              </a:spcAft>
              <a:buNone/>
            </a:pPr>
            <a:r>
              <a:rPr lang="fr-FR" sz="1800">
                <a:solidFill>
                  <a:srgbClr val="3F3F3F"/>
                </a:solidFill>
                <a:latin typeface="Palatino"/>
                <a:ea typeface="Palatino"/>
                <a:cs typeface="Palatino"/>
                <a:sym typeface="Palatino"/>
              </a:rPr>
              <a:t>Delay increases by around a </a:t>
            </a:r>
            <a:r>
              <a:rPr lang="fr-FR" sz="1800" b="1">
                <a:solidFill>
                  <a:srgbClr val="3F3F3F"/>
                </a:solidFill>
                <a:latin typeface="Palatino"/>
                <a:ea typeface="Palatino"/>
                <a:cs typeface="Palatino"/>
                <a:sym typeface="Palatino"/>
              </a:rPr>
              <a:t>factor of two </a:t>
            </a:r>
            <a:r>
              <a:rPr lang="fr-FR" sz="1800">
                <a:solidFill>
                  <a:srgbClr val="3F3F3F"/>
                </a:solidFill>
                <a:latin typeface="Palatino"/>
                <a:ea typeface="Palatino"/>
                <a:cs typeface="Palatino"/>
                <a:sym typeface="Palatino"/>
              </a:rPr>
              <a:t>when there are two people present, and slightly more with 3+ people.</a:t>
            </a:r>
            <a:endParaRPr/>
          </a:p>
        </p:txBody>
      </p:sp>
      <p:sp>
        <p:nvSpPr>
          <p:cNvPr id="606" name="Google Shape;606;p42"/>
          <p:cNvSpPr txBox="1"/>
          <p:nvPr/>
        </p:nvSpPr>
        <p:spPr>
          <a:xfrm>
            <a:off x="362356" y="103070"/>
            <a:ext cx="8424290"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2800" b="1">
                <a:solidFill>
                  <a:srgbClr val="3F3F3F"/>
                </a:solidFill>
                <a:latin typeface="Calibri"/>
                <a:ea typeface="Calibri"/>
                <a:cs typeface="Calibri"/>
                <a:sym typeface="Calibri"/>
              </a:rPr>
              <a:t>RQ #1: Shot Pacing (time to speech)</a:t>
            </a:r>
            <a:endParaRPr/>
          </a:p>
        </p:txBody>
      </p:sp>
      <p:pic>
        <p:nvPicPr>
          <p:cNvPr id="607" name="Google Shape;607;p42" descr="Une image contenant table&#10;&#10;Description générée automatiquement"/>
          <p:cNvPicPr preferRelativeResize="0"/>
          <p:nvPr/>
        </p:nvPicPr>
        <p:blipFill rotWithShape="1">
          <a:blip r:embed="rId4">
            <a:alphaModFix/>
          </a:blip>
          <a:srcRect/>
          <a:stretch/>
        </p:blipFill>
        <p:spPr>
          <a:xfrm>
            <a:off x="6630769" y="1600200"/>
            <a:ext cx="5010978" cy="2928142"/>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611"/>
        <p:cNvGrpSpPr/>
        <p:nvPr/>
      </p:nvGrpSpPr>
      <p:grpSpPr>
        <a:xfrm>
          <a:off x="0" y="0"/>
          <a:ext cx="0" cy="0"/>
          <a:chOff x="0" y="0"/>
          <a:chExt cx="0" cy="0"/>
        </a:xfrm>
      </p:grpSpPr>
      <p:pic>
        <p:nvPicPr>
          <p:cNvPr id="612" name="Google Shape;612;p43"/>
          <p:cNvPicPr preferRelativeResize="0"/>
          <p:nvPr/>
        </p:nvPicPr>
        <p:blipFill rotWithShape="1">
          <a:blip r:embed="rId3">
            <a:alphaModFix/>
          </a:blip>
          <a:srcRect/>
          <a:stretch/>
        </p:blipFill>
        <p:spPr>
          <a:xfrm>
            <a:off x="11311209" y="6498187"/>
            <a:ext cx="791704" cy="276999"/>
          </a:xfrm>
          <a:prstGeom prst="rect">
            <a:avLst/>
          </a:prstGeom>
          <a:noFill/>
          <a:ln>
            <a:noFill/>
          </a:ln>
        </p:spPr>
      </p:pic>
      <p:sp>
        <p:nvSpPr>
          <p:cNvPr id="613" name="Google Shape;613;p43"/>
          <p:cNvSpPr txBox="1"/>
          <p:nvPr/>
        </p:nvSpPr>
        <p:spPr>
          <a:xfrm>
            <a:off x="89087" y="6498187"/>
            <a:ext cx="4661587"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200">
                <a:solidFill>
                  <a:srgbClr val="595959"/>
                </a:solidFill>
                <a:latin typeface="Courier"/>
                <a:ea typeface="Courier"/>
                <a:cs typeface="Courier"/>
                <a:sym typeface="Courier"/>
              </a:rPr>
              <a:t>01 – Six TV Families | </a:t>
            </a:r>
            <a:r>
              <a:rPr lang="fr-FR" sz="1200" b="1">
                <a:solidFill>
                  <a:srgbClr val="595959"/>
                </a:solidFill>
                <a:latin typeface="Courier"/>
                <a:ea typeface="Courier"/>
                <a:cs typeface="Courier"/>
                <a:sym typeface="Courier"/>
              </a:rPr>
              <a:t>Results</a:t>
            </a:r>
            <a:endParaRPr sz="1200">
              <a:solidFill>
                <a:srgbClr val="595959"/>
              </a:solidFill>
              <a:latin typeface="Courier"/>
              <a:ea typeface="Courier"/>
              <a:cs typeface="Courier"/>
              <a:sym typeface="Courier"/>
            </a:endParaRPr>
          </a:p>
        </p:txBody>
      </p:sp>
      <p:sp>
        <p:nvSpPr>
          <p:cNvPr id="614" name="Google Shape;614;p43"/>
          <p:cNvSpPr txBox="1"/>
          <p:nvPr/>
        </p:nvSpPr>
        <p:spPr>
          <a:xfrm>
            <a:off x="362356" y="103070"/>
            <a:ext cx="8424290"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2800" b="1">
                <a:solidFill>
                  <a:srgbClr val="3F3F3F"/>
                </a:solidFill>
                <a:latin typeface="Calibri"/>
                <a:ea typeface="Calibri"/>
                <a:cs typeface="Calibri"/>
                <a:sym typeface="Calibri"/>
              </a:rPr>
              <a:t>RQ #2: Individual Style</a:t>
            </a:r>
            <a:endParaRPr/>
          </a:p>
        </p:txBody>
      </p:sp>
      <p:sp>
        <p:nvSpPr>
          <p:cNvPr id="615" name="Google Shape;615;p43"/>
          <p:cNvSpPr txBox="1"/>
          <p:nvPr/>
        </p:nvSpPr>
        <p:spPr>
          <a:xfrm>
            <a:off x="601830" y="803005"/>
            <a:ext cx="5252434" cy="4524315"/>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fr-FR" sz="1800">
                <a:solidFill>
                  <a:srgbClr val="3F3F3F"/>
                </a:solidFill>
                <a:latin typeface="Palatino"/>
                <a:ea typeface="Palatino"/>
                <a:cs typeface="Palatino"/>
                <a:sym typeface="Palatino"/>
              </a:rPr>
              <a:t>The main character(s) for each of these shows is not immediately clear from a summary of their concepts; in three of the shows, the issue of who was the central character became a major source of conflict.</a:t>
            </a:r>
            <a:endParaRPr/>
          </a:p>
          <a:p>
            <a:pPr marL="0" marR="0" lvl="0" indent="0" algn="just" rtl="0">
              <a:spcBef>
                <a:spcPts val="0"/>
              </a:spcBef>
              <a:spcAft>
                <a:spcPts val="0"/>
              </a:spcAft>
              <a:buNone/>
            </a:pPr>
            <a:endParaRPr sz="1800">
              <a:solidFill>
                <a:srgbClr val="3F3F3F"/>
              </a:solidFill>
              <a:latin typeface="Palatino"/>
              <a:ea typeface="Palatino"/>
              <a:cs typeface="Palatino"/>
              <a:sym typeface="Palatino"/>
            </a:endParaRPr>
          </a:p>
          <a:p>
            <a:pPr marL="0" marR="0" lvl="0" indent="0" algn="just" rtl="0">
              <a:spcBef>
                <a:spcPts val="0"/>
              </a:spcBef>
              <a:spcAft>
                <a:spcPts val="0"/>
              </a:spcAft>
              <a:buNone/>
            </a:pPr>
            <a:r>
              <a:rPr lang="fr-FR" sz="1800">
                <a:solidFill>
                  <a:srgbClr val="3F3F3F"/>
                </a:solidFill>
                <a:latin typeface="Palatino"/>
                <a:ea typeface="Palatino"/>
                <a:cs typeface="Palatino"/>
                <a:sym typeface="Palatino"/>
              </a:rPr>
              <a:t>Assign a character to be visually present if seen ±5 shots in both directions. Compute the percentage of time that there face is present or recently seen.</a:t>
            </a:r>
            <a:endParaRPr/>
          </a:p>
          <a:p>
            <a:pPr marL="0" marR="0" lvl="0" indent="0" algn="just" rtl="0">
              <a:spcBef>
                <a:spcPts val="0"/>
              </a:spcBef>
              <a:spcAft>
                <a:spcPts val="0"/>
              </a:spcAft>
              <a:buNone/>
            </a:pPr>
            <a:endParaRPr sz="1800">
              <a:solidFill>
                <a:srgbClr val="3F3F3F"/>
              </a:solidFill>
              <a:latin typeface="Palatino"/>
              <a:ea typeface="Palatino"/>
              <a:cs typeface="Palatino"/>
              <a:sym typeface="Palatino"/>
            </a:endParaRPr>
          </a:p>
          <a:p>
            <a:pPr marL="0" marR="0" lvl="0" indent="0" algn="just" rtl="0">
              <a:spcBef>
                <a:spcPts val="0"/>
              </a:spcBef>
              <a:spcAft>
                <a:spcPts val="0"/>
              </a:spcAft>
              <a:buNone/>
            </a:pPr>
            <a:r>
              <a:rPr lang="fr-FR" sz="1800">
                <a:solidFill>
                  <a:srgbClr val="3F3F3F"/>
                </a:solidFill>
                <a:latin typeface="Palatino"/>
                <a:ea typeface="Palatino"/>
                <a:cs typeface="Palatino"/>
                <a:sym typeface="Palatino"/>
              </a:rPr>
              <a:t>Every show has a clear dominant character who is present 66% or more of the time. Almost every show also has a clear second most dominant character, with Ricky and Ethel being not too far apart on </a:t>
            </a:r>
            <a:r>
              <a:rPr lang="fr-FR" sz="1800" i="1">
                <a:solidFill>
                  <a:srgbClr val="3F3F3F"/>
                </a:solidFill>
                <a:latin typeface="Palatino"/>
                <a:ea typeface="Palatino"/>
                <a:cs typeface="Palatino"/>
                <a:sym typeface="Palatino"/>
              </a:rPr>
              <a:t>Lucy. </a:t>
            </a:r>
            <a:endParaRPr sz="1800">
              <a:solidFill>
                <a:srgbClr val="3F3F3F"/>
              </a:solidFill>
              <a:latin typeface="Palatino"/>
              <a:ea typeface="Palatino"/>
              <a:cs typeface="Palatino"/>
              <a:sym typeface="Palatino"/>
            </a:endParaRPr>
          </a:p>
        </p:txBody>
      </p:sp>
      <p:pic>
        <p:nvPicPr>
          <p:cNvPr id="616" name="Google Shape;616;p43" descr="Une image contenant texte, reçu&#10;&#10;Description générée automatiquement"/>
          <p:cNvPicPr preferRelativeResize="0"/>
          <p:nvPr/>
        </p:nvPicPr>
        <p:blipFill rotWithShape="1">
          <a:blip r:embed="rId4">
            <a:alphaModFix/>
          </a:blip>
          <a:srcRect r="46622"/>
          <a:stretch/>
        </p:blipFill>
        <p:spPr>
          <a:xfrm>
            <a:off x="6096000" y="364680"/>
            <a:ext cx="3728484" cy="585470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620"/>
        <p:cNvGrpSpPr/>
        <p:nvPr/>
      </p:nvGrpSpPr>
      <p:grpSpPr>
        <a:xfrm>
          <a:off x="0" y="0"/>
          <a:ext cx="0" cy="0"/>
          <a:chOff x="0" y="0"/>
          <a:chExt cx="0" cy="0"/>
        </a:xfrm>
      </p:grpSpPr>
      <p:pic>
        <p:nvPicPr>
          <p:cNvPr id="621" name="Google Shape;621;p44"/>
          <p:cNvPicPr preferRelativeResize="0"/>
          <p:nvPr/>
        </p:nvPicPr>
        <p:blipFill rotWithShape="1">
          <a:blip r:embed="rId3">
            <a:alphaModFix/>
          </a:blip>
          <a:srcRect/>
          <a:stretch/>
        </p:blipFill>
        <p:spPr>
          <a:xfrm>
            <a:off x="11311209" y="6498187"/>
            <a:ext cx="791704" cy="276999"/>
          </a:xfrm>
          <a:prstGeom prst="rect">
            <a:avLst/>
          </a:prstGeom>
          <a:noFill/>
          <a:ln>
            <a:noFill/>
          </a:ln>
        </p:spPr>
      </p:pic>
      <p:sp>
        <p:nvSpPr>
          <p:cNvPr id="622" name="Google Shape;622;p44"/>
          <p:cNvSpPr txBox="1"/>
          <p:nvPr/>
        </p:nvSpPr>
        <p:spPr>
          <a:xfrm>
            <a:off x="89087" y="6498187"/>
            <a:ext cx="4661587"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200">
                <a:solidFill>
                  <a:srgbClr val="595959"/>
                </a:solidFill>
                <a:latin typeface="Courier"/>
                <a:ea typeface="Courier"/>
                <a:cs typeface="Courier"/>
                <a:sym typeface="Courier"/>
              </a:rPr>
              <a:t>01 – Six TV Families | </a:t>
            </a:r>
            <a:r>
              <a:rPr lang="fr-FR" sz="1200" b="1">
                <a:solidFill>
                  <a:srgbClr val="595959"/>
                </a:solidFill>
                <a:latin typeface="Courier"/>
                <a:ea typeface="Courier"/>
                <a:cs typeface="Courier"/>
                <a:sym typeface="Courier"/>
              </a:rPr>
              <a:t>Results</a:t>
            </a:r>
            <a:endParaRPr sz="1200">
              <a:solidFill>
                <a:srgbClr val="595959"/>
              </a:solidFill>
              <a:latin typeface="Courier"/>
              <a:ea typeface="Courier"/>
              <a:cs typeface="Courier"/>
              <a:sym typeface="Courier"/>
            </a:endParaRPr>
          </a:p>
        </p:txBody>
      </p:sp>
      <p:sp>
        <p:nvSpPr>
          <p:cNvPr id="623" name="Google Shape;623;p44"/>
          <p:cNvSpPr txBox="1"/>
          <p:nvPr/>
        </p:nvSpPr>
        <p:spPr>
          <a:xfrm>
            <a:off x="362356" y="103070"/>
            <a:ext cx="8424290"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2800" b="1">
                <a:solidFill>
                  <a:srgbClr val="3F3F3F"/>
                </a:solidFill>
                <a:latin typeface="Calibri"/>
                <a:ea typeface="Calibri"/>
                <a:cs typeface="Calibri"/>
                <a:sym typeface="Calibri"/>
              </a:rPr>
              <a:t>RQ #2: Individual Style</a:t>
            </a:r>
            <a:endParaRPr/>
          </a:p>
        </p:txBody>
      </p:sp>
      <p:sp>
        <p:nvSpPr>
          <p:cNvPr id="624" name="Google Shape;624;p44"/>
          <p:cNvSpPr txBox="1"/>
          <p:nvPr/>
        </p:nvSpPr>
        <p:spPr>
          <a:xfrm>
            <a:off x="601830" y="803005"/>
            <a:ext cx="5252434" cy="2862322"/>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fr-FR" sz="1800">
                <a:solidFill>
                  <a:srgbClr val="3F3F3F"/>
                </a:solidFill>
                <a:latin typeface="Palatino"/>
                <a:ea typeface="Palatino"/>
                <a:cs typeface="Palatino"/>
                <a:sym typeface="Palatino"/>
              </a:rPr>
              <a:t>In addition to narrative centrality, when broadly present, how often is each character shown in a close shot? </a:t>
            </a:r>
            <a:endParaRPr/>
          </a:p>
          <a:p>
            <a:pPr marL="0" marR="0" lvl="0" indent="0" algn="just" rtl="0">
              <a:spcBef>
                <a:spcPts val="0"/>
              </a:spcBef>
              <a:spcAft>
                <a:spcPts val="0"/>
              </a:spcAft>
              <a:buNone/>
            </a:pPr>
            <a:endParaRPr sz="1800">
              <a:solidFill>
                <a:srgbClr val="3F3F3F"/>
              </a:solidFill>
              <a:latin typeface="Palatino"/>
              <a:ea typeface="Palatino"/>
              <a:cs typeface="Palatino"/>
              <a:sym typeface="Palatino"/>
            </a:endParaRPr>
          </a:p>
          <a:p>
            <a:pPr marL="0" marR="0" lvl="0" indent="0" algn="just" rtl="0">
              <a:spcBef>
                <a:spcPts val="0"/>
              </a:spcBef>
              <a:spcAft>
                <a:spcPts val="0"/>
              </a:spcAft>
              <a:buNone/>
            </a:pPr>
            <a:r>
              <a:rPr lang="fr-FR" sz="1800">
                <a:solidFill>
                  <a:srgbClr val="3F3F3F"/>
                </a:solidFill>
                <a:latin typeface="Palatino"/>
                <a:ea typeface="Palatino"/>
                <a:cs typeface="Palatino"/>
                <a:sym typeface="Palatino"/>
              </a:rPr>
              <a:t>These roughly follow the pattern of face percentages with a smaller effect size. Inversions are characters that dominate a specific space, but not the entire show. </a:t>
            </a:r>
            <a:r>
              <a:rPr lang="fr-FR" sz="1800" b="1">
                <a:solidFill>
                  <a:srgbClr val="3F3F3F"/>
                </a:solidFill>
                <a:latin typeface="Palatino"/>
                <a:ea typeface="Palatino"/>
                <a:cs typeface="Palatino"/>
                <a:sym typeface="Palatino"/>
              </a:rPr>
              <a:t>Laura Petrie</a:t>
            </a:r>
            <a:r>
              <a:rPr lang="fr-FR" sz="1800">
                <a:solidFill>
                  <a:srgbClr val="3F3F3F"/>
                </a:solidFill>
                <a:latin typeface="Palatino"/>
                <a:ea typeface="Palatino"/>
                <a:cs typeface="Palatino"/>
                <a:sym typeface="Palatino"/>
              </a:rPr>
              <a:t> and </a:t>
            </a:r>
            <a:r>
              <a:rPr lang="fr-FR" sz="1800" b="1">
                <a:solidFill>
                  <a:srgbClr val="3F3F3F"/>
                </a:solidFill>
                <a:latin typeface="Palatino"/>
                <a:ea typeface="Palatino"/>
                <a:cs typeface="Palatino"/>
                <a:sym typeface="Palatino"/>
              </a:rPr>
              <a:t>Jeannie </a:t>
            </a:r>
            <a:r>
              <a:rPr lang="fr-FR" sz="1800">
                <a:solidFill>
                  <a:srgbClr val="3F3F3F"/>
                </a:solidFill>
                <a:latin typeface="Palatino"/>
                <a:ea typeface="Palatino"/>
                <a:cs typeface="Palatino"/>
                <a:sym typeface="Palatino"/>
              </a:rPr>
              <a:t>dominate their respective domestic spaces. </a:t>
            </a:r>
            <a:r>
              <a:rPr lang="fr-FR" sz="1800" b="1">
                <a:solidFill>
                  <a:srgbClr val="3F3F3F"/>
                </a:solidFill>
                <a:latin typeface="Palatino"/>
                <a:ea typeface="Palatino"/>
                <a:cs typeface="Palatino"/>
                <a:sym typeface="Palatino"/>
              </a:rPr>
              <a:t>Larry</a:t>
            </a:r>
            <a:r>
              <a:rPr lang="fr-FR" sz="1800">
                <a:solidFill>
                  <a:srgbClr val="3F3F3F"/>
                </a:solidFill>
                <a:latin typeface="Palatino"/>
                <a:ea typeface="Palatino"/>
                <a:cs typeface="Palatino"/>
                <a:sym typeface="Palatino"/>
              </a:rPr>
              <a:t> dominates the workspace. </a:t>
            </a:r>
            <a:endParaRPr/>
          </a:p>
        </p:txBody>
      </p:sp>
      <p:pic>
        <p:nvPicPr>
          <p:cNvPr id="625" name="Google Shape;625;p44" descr="Une image contenant texte, reçu&#10;&#10;Description générée automatiquement"/>
          <p:cNvPicPr preferRelativeResize="0"/>
          <p:nvPr/>
        </p:nvPicPr>
        <p:blipFill rotWithShape="1">
          <a:blip r:embed="rId4">
            <a:alphaModFix/>
          </a:blip>
          <a:srcRect r="29116"/>
          <a:stretch/>
        </p:blipFill>
        <p:spPr>
          <a:xfrm>
            <a:off x="6096000" y="364680"/>
            <a:ext cx="4951228" cy="585470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629"/>
        <p:cNvGrpSpPr/>
        <p:nvPr/>
      </p:nvGrpSpPr>
      <p:grpSpPr>
        <a:xfrm>
          <a:off x="0" y="0"/>
          <a:ext cx="0" cy="0"/>
          <a:chOff x="0" y="0"/>
          <a:chExt cx="0" cy="0"/>
        </a:xfrm>
      </p:grpSpPr>
      <p:pic>
        <p:nvPicPr>
          <p:cNvPr id="630" name="Google Shape;630;p45"/>
          <p:cNvPicPr preferRelativeResize="0"/>
          <p:nvPr/>
        </p:nvPicPr>
        <p:blipFill rotWithShape="1">
          <a:blip r:embed="rId3">
            <a:alphaModFix/>
          </a:blip>
          <a:srcRect/>
          <a:stretch/>
        </p:blipFill>
        <p:spPr>
          <a:xfrm>
            <a:off x="11311209" y="6498187"/>
            <a:ext cx="791704" cy="276999"/>
          </a:xfrm>
          <a:prstGeom prst="rect">
            <a:avLst/>
          </a:prstGeom>
          <a:noFill/>
          <a:ln>
            <a:noFill/>
          </a:ln>
        </p:spPr>
      </p:pic>
      <p:sp>
        <p:nvSpPr>
          <p:cNvPr id="631" name="Google Shape;631;p45"/>
          <p:cNvSpPr txBox="1"/>
          <p:nvPr/>
        </p:nvSpPr>
        <p:spPr>
          <a:xfrm>
            <a:off x="89087" y="6498187"/>
            <a:ext cx="4661587"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200">
                <a:solidFill>
                  <a:srgbClr val="595959"/>
                </a:solidFill>
                <a:latin typeface="Courier"/>
                <a:ea typeface="Courier"/>
                <a:cs typeface="Courier"/>
                <a:sym typeface="Courier"/>
              </a:rPr>
              <a:t>01 – Six TV Families | </a:t>
            </a:r>
            <a:r>
              <a:rPr lang="fr-FR" sz="1200" b="1">
                <a:solidFill>
                  <a:srgbClr val="595959"/>
                </a:solidFill>
                <a:latin typeface="Courier"/>
                <a:ea typeface="Courier"/>
                <a:cs typeface="Courier"/>
                <a:sym typeface="Courier"/>
              </a:rPr>
              <a:t>Results</a:t>
            </a:r>
            <a:endParaRPr sz="1200">
              <a:solidFill>
                <a:srgbClr val="595959"/>
              </a:solidFill>
              <a:latin typeface="Courier"/>
              <a:ea typeface="Courier"/>
              <a:cs typeface="Courier"/>
              <a:sym typeface="Courier"/>
            </a:endParaRPr>
          </a:p>
        </p:txBody>
      </p:sp>
      <p:sp>
        <p:nvSpPr>
          <p:cNvPr id="632" name="Google Shape;632;p45"/>
          <p:cNvSpPr txBox="1"/>
          <p:nvPr/>
        </p:nvSpPr>
        <p:spPr>
          <a:xfrm>
            <a:off x="362356" y="103070"/>
            <a:ext cx="8424290"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2800" b="1">
                <a:solidFill>
                  <a:srgbClr val="3F3F3F"/>
                </a:solidFill>
                <a:latin typeface="Calibri"/>
                <a:ea typeface="Calibri"/>
                <a:cs typeface="Calibri"/>
                <a:sym typeface="Calibri"/>
              </a:rPr>
              <a:t>RQ #2: Individual Style</a:t>
            </a:r>
            <a:endParaRPr/>
          </a:p>
        </p:txBody>
      </p:sp>
      <p:sp>
        <p:nvSpPr>
          <p:cNvPr id="633" name="Google Shape;633;p45"/>
          <p:cNvSpPr txBox="1"/>
          <p:nvPr/>
        </p:nvSpPr>
        <p:spPr>
          <a:xfrm>
            <a:off x="601830" y="803005"/>
            <a:ext cx="5252400" cy="424830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fr-FR" sz="1800">
                <a:solidFill>
                  <a:srgbClr val="3F3F3F"/>
                </a:solidFill>
                <a:latin typeface="Palatino"/>
                <a:ea typeface="Palatino"/>
                <a:cs typeface="Palatino"/>
                <a:sym typeface="Palatino"/>
              </a:rPr>
              <a:t>Only three of the shows have subtitles. For those that do, we can see how often a close shot with a given character ends with a question mark or exclamation mark.</a:t>
            </a:r>
            <a:endParaRPr/>
          </a:p>
          <a:p>
            <a:pPr marL="0" marR="0" lvl="0" indent="0" algn="just" rtl="0">
              <a:spcBef>
                <a:spcPts val="0"/>
              </a:spcBef>
              <a:spcAft>
                <a:spcPts val="0"/>
              </a:spcAft>
              <a:buNone/>
            </a:pPr>
            <a:endParaRPr sz="1800">
              <a:solidFill>
                <a:srgbClr val="3F3F3F"/>
              </a:solidFill>
              <a:latin typeface="Palatino"/>
              <a:ea typeface="Palatino"/>
              <a:cs typeface="Palatino"/>
              <a:sym typeface="Palatino"/>
            </a:endParaRPr>
          </a:p>
          <a:p>
            <a:pPr marL="0" marR="0" lvl="0" indent="0" algn="just" rtl="0">
              <a:spcBef>
                <a:spcPts val="0"/>
              </a:spcBef>
              <a:spcAft>
                <a:spcPts val="0"/>
              </a:spcAft>
              <a:buNone/>
            </a:pPr>
            <a:r>
              <a:rPr lang="fr-FR" sz="1800">
                <a:solidFill>
                  <a:srgbClr val="3F3F3F"/>
                </a:solidFill>
                <a:latin typeface="Palatino"/>
                <a:ea typeface="Palatino"/>
                <a:cs typeface="Palatino"/>
                <a:sym typeface="Palatino"/>
              </a:rPr>
              <a:t>There’s little signal in </a:t>
            </a:r>
            <a:r>
              <a:rPr lang="fr-FR" sz="1800" i="1">
                <a:solidFill>
                  <a:srgbClr val="3F3F3F"/>
                </a:solidFill>
                <a:latin typeface="Palatino"/>
                <a:ea typeface="Palatino"/>
                <a:cs typeface="Palatino"/>
                <a:sym typeface="Palatino"/>
              </a:rPr>
              <a:t>Lucy</a:t>
            </a:r>
            <a:r>
              <a:rPr lang="fr-FR" sz="1800">
                <a:solidFill>
                  <a:srgbClr val="3F3F3F"/>
                </a:solidFill>
                <a:latin typeface="Palatino"/>
                <a:ea typeface="Palatino"/>
                <a:cs typeface="Palatino"/>
                <a:sym typeface="Palatino"/>
              </a:rPr>
              <a:t>, with questions occuring about 20% of the time and exclamations around 7.5% of the time.</a:t>
            </a:r>
            <a:endParaRPr/>
          </a:p>
          <a:p>
            <a:pPr marL="0" marR="0" lvl="0" indent="0" algn="just" rtl="0">
              <a:spcBef>
                <a:spcPts val="0"/>
              </a:spcBef>
              <a:spcAft>
                <a:spcPts val="0"/>
              </a:spcAft>
              <a:buNone/>
            </a:pPr>
            <a:endParaRPr sz="1800">
              <a:solidFill>
                <a:srgbClr val="3F3F3F"/>
              </a:solidFill>
              <a:latin typeface="Palatino"/>
              <a:ea typeface="Palatino"/>
              <a:cs typeface="Palatino"/>
              <a:sym typeface="Palatino"/>
            </a:endParaRPr>
          </a:p>
          <a:p>
            <a:pPr marL="0" marR="0" lvl="0" indent="0" algn="just" rtl="0">
              <a:spcBef>
                <a:spcPts val="0"/>
              </a:spcBef>
              <a:spcAft>
                <a:spcPts val="0"/>
              </a:spcAft>
              <a:buNone/>
            </a:pPr>
            <a:r>
              <a:rPr lang="fr-FR" sz="1800">
                <a:solidFill>
                  <a:srgbClr val="3F3F3F"/>
                </a:solidFill>
                <a:latin typeface="Palatino"/>
                <a:ea typeface="Palatino"/>
                <a:cs typeface="Palatino"/>
                <a:sym typeface="Palatino"/>
              </a:rPr>
              <a:t>Interesting patterns for </a:t>
            </a:r>
            <a:r>
              <a:rPr lang="fr-FR" sz="1800" i="1">
                <a:solidFill>
                  <a:srgbClr val="3F3F3F"/>
                </a:solidFill>
                <a:latin typeface="Palatino"/>
                <a:ea typeface="Palatino"/>
                <a:cs typeface="Palatino"/>
                <a:sym typeface="Palatino"/>
              </a:rPr>
              <a:t>Bewitched </a:t>
            </a:r>
            <a:r>
              <a:rPr lang="fr-FR" sz="1800">
                <a:solidFill>
                  <a:srgbClr val="3F3F3F"/>
                </a:solidFill>
                <a:latin typeface="Palatino"/>
                <a:ea typeface="Palatino"/>
                <a:cs typeface="Palatino"/>
                <a:sym typeface="Palatino"/>
              </a:rPr>
              <a:t>and </a:t>
            </a:r>
            <a:r>
              <a:rPr lang="fr-FR" sz="1800" i="1">
                <a:solidFill>
                  <a:srgbClr val="3F3F3F"/>
                </a:solidFill>
                <a:latin typeface="Palatino"/>
                <a:ea typeface="Palatino"/>
                <a:cs typeface="Palatino"/>
                <a:sym typeface="Palatino"/>
              </a:rPr>
              <a:t>I Dream of Jeannie</a:t>
            </a:r>
            <a:r>
              <a:rPr lang="fr-FR" sz="1800">
                <a:solidFill>
                  <a:srgbClr val="3F3F3F"/>
                </a:solidFill>
                <a:latin typeface="Palatino"/>
                <a:ea typeface="Palatino"/>
                <a:cs typeface="Palatino"/>
                <a:sym typeface="Palatino"/>
              </a:rPr>
              <a:t>. Magical figures are more likely to exclaim thing, particularly the trouble-maker Endora. The senior work characters Larry and Dr. Bellows both show their confusion and general lack of excitement through the punctuation marks.</a:t>
            </a:r>
            <a:endParaRPr/>
          </a:p>
        </p:txBody>
      </p:sp>
      <p:pic>
        <p:nvPicPr>
          <p:cNvPr id="634" name="Google Shape;634;p45" descr="Une image contenant texte, reçu&#10;&#10;Description générée automatiquement"/>
          <p:cNvPicPr preferRelativeResize="0"/>
          <p:nvPr/>
        </p:nvPicPr>
        <p:blipFill rotWithShape="1">
          <a:blip r:embed="rId4">
            <a:alphaModFix/>
          </a:blip>
          <a:srcRect l="1" r="60321"/>
          <a:stretch/>
        </p:blipFill>
        <p:spPr>
          <a:xfrm>
            <a:off x="6096000" y="364680"/>
            <a:ext cx="2771553" cy="5854700"/>
          </a:xfrm>
          <a:prstGeom prst="rect">
            <a:avLst/>
          </a:prstGeom>
          <a:noFill/>
          <a:ln>
            <a:noFill/>
          </a:ln>
        </p:spPr>
      </p:pic>
      <p:pic>
        <p:nvPicPr>
          <p:cNvPr id="635" name="Google Shape;635;p45" descr="Une image contenant texte, reçu&#10;&#10;Description générée automatiquement"/>
          <p:cNvPicPr preferRelativeResize="0"/>
          <p:nvPr/>
        </p:nvPicPr>
        <p:blipFill rotWithShape="1">
          <a:blip r:embed="rId4">
            <a:alphaModFix/>
          </a:blip>
          <a:srcRect l="72215" r="-9517"/>
          <a:stretch/>
        </p:blipFill>
        <p:spPr>
          <a:xfrm>
            <a:off x="8867553" y="364680"/>
            <a:ext cx="2605582" cy="585470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639"/>
        <p:cNvGrpSpPr/>
        <p:nvPr/>
      </p:nvGrpSpPr>
      <p:grpSpPr>
        <a:xfrm>
          <a:off x="0" y="0"/>
          <a:ext cx="0" cy="0"/>
          <a:chOff x="0" y="0"/>
          <a:chExt cx="0" cy="0"/>
        </a:xfrm>
      </p:grpSpPr>
      <p:pic>
        <p:nvPicPr>
          <p:cNvPr id="640" name="Google Shape;640;p46"/>
          <p:cNvPicPr preferRelativeResize="0"/>
          <p:nvPr/>
        </p:nvPicPr>
        <p:blipFill rotWithShape="1">
          <a:blip r:embed="rId3">
            <a:alphaModFix/>
          </a:blip>
          <a:srcRect/>
          <a:stretch/>
        </p:blipFill>
        <p:spPr>
          <a:xfrm>
            <a:off x="11311209" y="6498187"/>
            <a:ext cx="791704" cy="276999"/>
          </a:xfrm>
          <a:prstGeom prst="rect">
            <a:avLst/>
          </a:prstGeom>
          <a:noFill/>
          <a:ln>
            <a:noFill/>
          </a:ln>
        </p:spPr>
      </p:pic>
      <p:sp>
        <p:nvSpPr>
          <p:cNvPr id="641" name="Google Shape;641;p46"/>
          <p:cNvSpPr txBox="1"/>
          <p:nvPr/>
        </p:nvSpPr>
        <p:spPr>
          <a:xfrm>
            <a:off x="89087" y="6498187"/>
            <a:ext cx="4661587"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200">
                <a:solidFill>
                  <a:srgbClr val="595959"/>
                </a:solidFill>
                <a:latin typeface="Courier"/>
                <a:ea typeface="Courier"/>
                <a:cs typeface="Courier"/>
                <a:sym typeface="Courier"/>
              </a:rPr>
              <a:t>01 – Six TV Families | </a:t>
            </a:r>
            <a:r>
              <a:rPr lang="fr-FR" sz="1200" b="1">
                <a:solidFill>
                  <a:srgbClr val="595959"/>
                </a:solidFill>
                <a:latin typeface="Courier"/>
                <a:ea typeface="Courier"/>
                <a:cs typeface="Courier"/>
                <a:sym typeface="Courier"/>
              </a:rPr>
              <a:t>Results</a:t>
            </a:r>
            <a:endParaRPr sz="1200">
              <a:solidFill>
                <a:srgbClr val="595959"/>
              </a:solidFill>
              <a:latin typeface="Courier"/>
              <a:ea typeface="Courier"/>
              <a:cs typeface="Courier"/>
              <a:sym typeface="Courier"/>
            </a:endParaRPr>
          </a:p>
        </p:txBody>
      </p:sp>
      <p:sp>
        <p:nvSpPr>
          <p:cNvPr id="642" name="Google Shape;642;p46"/>
          <p:cNvSpPr txBox="1"/>
          <p:nvPr/>
        </p:nvSpPr>
        <p:spPr>
          <a:xfrm>
            <a:off x="601830" y="803005"/>
            <a:ext cx="5252400" cy="452520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fr-FR" sz="1800">
                <a:solidFill>
                  <a:srgbClr val="3F3F3F"/>
                </a:solidFill>
                <a:latin typeface="Palatino"/>
                <a:ea typeface="Palatino"/>
                <a:cs typeface="Palatino"/>
                <a:sym typeface="Palatino"/>
              </a:rPr>
              <a:t>One way to measure the relationship between two characters is to compute the average amount of time both are present divided by the amount of time either is (</a:t>
            </a:r>
            <a:r>
              <a:rPr lang="fr-FR" sz="1800" b="1">
                <a:solidFill>
                  <a:srgbClr val="3F3F3F"/>
                </a:solidFill>
                <a:latin typeface="Palatino"/>
                <a:ea typeface="Palatino"/>
                <a:cs typeface="Palatino"/>
                <a:sym typeface="Palatino"/>
              </a:rPr>
              <a:t>Intersection over Union</a:t>
            </a:r>
            <a:r>
              <a:rPr lang="fr-FR" sz="1800">
                <a:solidFill>
                  <a:srgbClr val="3F3F3F"/>
                </a:solidFill>
                <a:latin typeface="Palatino"/>
                <a:ea typeface="Palatino"/>
                <a:cs typeface="Palatino"/>
                <a:sym typeface="Palatino"/>
              </a:rPr>
              <a:t>; IoU).</a:t>
            </a:r>
            <a:endParaRPr/>
          </a:p>
          <a:p>
            <a:pPr marL="0" marR="0" lvl="0" indent="0" algn="just" rtl="0">
              <a:spcBef>
                <a:spcPts val="0"/>
              </a:spcBef>
              <a:spcAft>
                <a:spcPts val="0"/>
              </a:spcAft>
              <a:buNone/>
            </a:pPr>
            <a:endParaRPr sz="1800">
              <a:solidFill>
                <a:srgbClr val="3F3F3F"/>
              </a:solidFill>
              <a:latin typeface="Palatino"/>
              <a:ea typeface="Palatino"/>
              <a:cs typeface="Palatino"/>
              <a:sym typeface="Palatino"/>
            </a:endParaRPr>
          </a:p>
          <a:p>
            <a:pPr marL="0" marR="0" lvl="0" indent="0" algn="just" rtl="0">
              <a:spcBef>
                <a:spcPts val="0"/>
              </a:spcBef>
              <a:spcAft>
                <a:spcPts val="0"/>
              </a:spcAft>
              <a:buNone/>
            </a:pPr>
            <a:r>
              <a:rPr lang="fr-FR" sz="1800">
                <a:solidFill>
                  <a:srgbClr val="3F3F3F"/>
                </a:solidFill>
                <a:latin typeface="Palatino"/>
                <a:ea typeface="Palatino"/>
                <a:cs typeface="Palatino"/>
                <a:sym typeface="Palatino"/>
              </a:rPr>
              <a:t>These largely follow the pattern of linking the most dominant character with the second most dominant character (or two in the case of </a:t>
            </a:r>
            <a:r>
              <a:rPr lang="fr-FR" sz="1800" i="1">
                <a:solidFill>
                  <a:srgbClr val="3F3F3F"/>
                </a:solidFill>
                <a:latin typeface="Palatino"/>
                <a:ea typeface="Palatino"/>
                <a:cs typeface="Palatino"/>
                <a:sym typeface="Palatino"/>
              </a:rPr>
              <a:t>Lucy</a:t>
            </a:r>
            <a:r>
              <a:rPr lang="fr-FR" sz="1800">
                <a:solidFill>
                  <a:srgbClr val="3F3F3F"/>
                </a:solidFill>
                <a:latin typeface="Palatino"/>
                <a:ea typeface="Palatino"/>
                <a:cs typeface="Palatino"/>
                <a:sym typeface="Palatino"/>
              </a:rPr>
              <a:t>). This is not surprising but also not a given. Additionally, </a:t>
            </a:r>
            <a:r>
              <a:rPr lang="fr-FR" sz="1800" i="1">
                <a:solidFill>
                  <a:srgbClr val="3F3F3F"/>
                </a:solidFill>
                <a:latin typeface="Palatino"/>
                <a:ea typeface="Palatino"/>
                <a:cs typeface="Palatino"/>
                <a:sym typeface="Palatino"/>
              </a:rPr>
              <a:t>Dick Van Dyke</a:t>
            </a:r>
            <a:r>
              <a:rPr lang="fr-FR" sz="1800">
                <a:solidFill>
                  <a:srgbClr val="3F3F3F"/>
                </a:solidFill>
                <a:latin typeface="Palatino"/>
                <a:ea typeface="Palatino"/>
                <a:cs typeface="Palatino"/>
                <a:sym typeface="Palatino"/>
              </a:rPr>
              <a:t> has a pair of work-only characters that have a very high IoU score.</a:t>
            </a:r>
            <a:endParaRPr/>
          </a:p>
          <a:p>
            <a:pPr marL="0" marR="0" lvl="0" indent="0" algn="just" rtl="0">
              <a:spcBef>
                <a:spcPts val="0"/>
              </a:spcBef>
              <a:spcAft>
                <a:spcPts val="0"/>
              </a:spcAft>
              <a:buNone/>
            </a:pPr>
            <a:endParaRPr sz="1800">
              <a:solidFill>
                <a:srgbClr val="3F3F3F"/>
              </a:solidFill>
              <a:latin typeface="Palatino"/>
              <a:ea typeface="Palatino"/>
              <a:cs typeface="Palatino"/>
              <a:sym typeface="Palatino"/>
            </a:endParaRPr>
          </a:p>
          <a:p>
            <a:pPr marL="0" marR="0" lvl="0" indent="0" algn="just" rtl="0">
              <a:spcBef>
                <a:spcPts val="0"/>
              </a:spcBef>
              <a:spcAft>
                <a:spcPts val="0"/>
              </a:spcAft>
              <a:buNone/>
            </a:pPr>
            <a:r>
              <a:rPr lang="fr-FR" sz="1800">
                <a:solidFill>
                  <a:srgbClr val="3F3F3F"/>
                </a:solidFill>
                <a:latin typeface="Palatino"/>
                <a:ea typeface="Palatino"/>
                <a:cs typeface="Palatino"/>
                <a:sym typeface="Palatino"/>
              </a:rPr>
              <a:t>The second and third most common relationships correspond to characters that are linked by </a:t>
            </a:r>
            <a:r>
              <a:rPr lang="fr-FR" sz="1800" b="1">
                <a:solidFill>
                  <a:srgbClr val="3F3F3F"/>
                </a:solidFill>
                <a:latin typeface="Palatino"/>
                <a:ea typeface="Palatino"/>
                <a:cs typeface="Palatino"/>
                <a:sym typeface="Palatino"/>
              </a:rPr>
              <a:t>work</a:t>
            </a:r>
            <a:r>
              <a:rPr lang="fr-FR" sz="1800">
                <a:solidFill>
                  <a:srgbClr val="3F3F3F"/>
                </a:solidFill>
                <a:latin typeface="Palatino"/>
                <a:ea typeface="Palatino"/>
                <a:cs typeface="Palatino"/>
                <a:sym typeface="Palatino"/>
              </a:rPr>
              <a:t>, </a:t>
            </a:r>
            <a:r>
              <a:rPr lang="fr-FR" sz="1800" b="1">
                <a:solidFill>
                  <a:srgbClr val="3F3F3F"/>
                </a:solidFill>
                <a:latin typeface="Palatino"/>
                <a:ea typeface="Palatino"/>
                <a:cs typeface="Palatino"/>
                <a:sym typeface="Palatino"/>
              </a:rPr>
              <a:t>friendship</a:t>
            </a:r>
            <a:r>
              <a:rPr lang="fr-FR" sz="1800">
                <a:solidFill>
                  <a:srgbClr val="3F3F3F"/>
                </a:solidFill>
                <a:latin typeface="Palatino"/>
                <a:ea typeface="Palatino"/>
                <a:cs typeface="Palatino"/>
                <a:sym typeface="Palatino"/>
              </a:rPr>
              <a:t>, or </a:t>
            </a:r>
            <a:r>
              <a:rPr lang="fr-FR" sz="1800" b="1">
                <a:solidFill>
                  <a:srgbClr val="3F3F3F"/>
                </a:solidFill>
                <a:latin typeface="Palatino"/>
                <a:ea typeface="Palatino"/>
                <a:cs typeface="Palatino"/>
                <a:sym typeface="Palatino"/>
              </a:rPr>
              <a:t>family ties</a:t>
            </a:r>
            <a:r>
              <a:rPr lang="fr-FR" sz="1800">
                <a:solidFill>
                  <a:srgbClr val="3F3F3F"/>
                </a:solidFill>
                <a:latin typeface="Palatino"/>
                <a:ea typeface="Palatino"/>
                <a:cs typeface="Palatino"/>
                <a:sym typeface="Palatino"/>
              </a:rPr>
              <a:t>.</a:t>
            </a:r>
            <a:endParaRPr/>
          </a:p>
        </p:txBody>
      </p:sp>
      <p:sp>
        <p:nvSpPr>
          <p:cNvPr id="643" name="Google Shape;643;p46"/>
          <p:cNvSpPr txBox="1"/>
          <p:nvPr/>
        </p:nvSpPr>
        <p:spPr>
          <a:xfrm>
            <a:off x="362356" y="103070"/>
            <a:ext cx="8424290"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2800" b="1">
                <a:solidFill>
                  <a:srgbClr val="3F3F3F"/>
                </a:solidFill>
                <a:latin typeface="Calibri"/>
                <a:ea typeface="Calibri"/>
                <a:cs typeface="Calibri"/>
                <a:sym typeface="Calibri"/>
              </a:rPr>
              <a:t>RQ #3: Character Pairs</a:t>
            </a:r>
            <a:endParaRPr/>
          </a:p>
        </p:txBody>
      </p:sp>
      <p:pic>
        <p:nvPicPr>
          <p:cNvPr id="644" name="Google Shape;644;p46" descr="Une image contenant table&#10;&#10;Description générée automatiquement"/>
          <p:cNvPicPr preferRelativeResize="0"/>
          <p:nvPr/>
        </p:nvPicPr>
        <p:blipFill rotWithShape="1">
          <a:blip r:embed="rId4">
            <a:alphaModFix/>
          </a:blip>
          <a:srcRect r="37327"/>
          <a:stretch/>
        </p:blipFill>
        <p:spPr>
          <a:xfrm>
            <a:off x="6419205" y="0"/>
            <a:ext cx="3065037" cy="685800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648"/>
        <p:cNvGrpSpPr/>
        <p:nvPr/>
      </p:nvGrpSpPr>
      <p:grpSpPr>
        <a:xfrm>
          <a:off x="0" y="0"/>
          <a:ext cx="0" cy="0"/>
          <a:chOff x="0" y="0"/>
          <a:chExt cx="0" cy="0"/>
        </a:xfrm>
      </p:grpSpPr>
      <p:pic>
        <p:nvPicPr>
          <p:cNvPr id="649" name="Google Shape;649;p47"/>
          <p:cNvPicPr preferRelativeResize="0"/>
          <p:nvPr/>
        </p:nvPicPr>
        <p:blipFill rotWithShape="1">
          <a:blip r:embed="rId3">
            <a:alphaModFix/>
          </a:blip>
          <a:srcRect/>
          <a:stretch/>
        </p:blipFill>
        <p:spPr>
          <a:xfrm>
            <a:off x="11311209" y="6498187"/>
            <a:ext cx="791704" cy="276999"/>
          </a:xfrm>
          <a:prstGeom prst="rect">
            <a:avLst/>
          </a:prstGeom>
          <a:noFill/>
          <a:ln>
            <a:noFill/>
          </a:ln>
        </p:spPr>
      </p:pic>
      <p:sp>
        <p:nvSpPr>
          <p:cNvPr id="650" name="Google Shape;650;p47"/>
          <p:cNvSpPr txBox="1"/>
          <p:nvPr/>
        </p:nvSpPr>
        <p:spPr>
          <a:xfrm>
            <a:off x="89087" y="6498187"/>
            <a:ext cx="4661587"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200">
                <a:solidFill>
                  <a:srgbClr val="595959"/>
                </a:solidFill>
                <a:latin typeface="Courier"/>
                <a:ea typeface="Courier"/>
                <a:cs typeface="Courier"/>
                <a:sym typeface="Courier"/>
              </a:rPr>
              <a:t>01 – Six TV Families | </a:t>
            </a:r>
            <a:r>
              <a:rPr lang="fr-FR" sz="1200" b="1">
                <a:solidFill>
                  <a:srgbClr val="595959"/>
                </a:solidFill>
                <a:latin typeface="Courier"/>
                <a:ea typeface="Courier"/>
                <a:cs typeface="Courier"/>
                <a:sym typeface="Courier"/>
              </a:rPr>
              <a:t>Results</a:t>
            </a:r>
            <a:endParaRPr sz="1200">
              <a:solidFill>
                <a:srgbClr val="595959"/>
              </a:solidFill>
              <a:latin typeface="Courier"/>
              <a:ea typeface="Courier"/>
              <a:cs typeface="Courier"/>
              <a:sym typeface="Courier"/>
            </a:endParaRPr>
          </a:p>
        </p:txBody>
      </p:sp>
      <p:sp>
        <p:nvSpPr>
          <p:cNvPr id="651" name="Google Shape;651;p47"/>
          <p:cNvSpPr txBox="1"/>
          <p:nvPr/>
        </p:nvSpPr>
        <p:spPr>
          <a:xfrm>
            <a:off x="601830" y="803005"/>
            <a:ext cx="5252434" cy="341632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fr-FR" sz="1800">
                <a:solidFill>
                  <a:srgbClr val="3F3F3F"/>
                </a:solidFill>
                <a:latin typeface="Palatino"/>
                <a:ea typeface="Palatino"/>
                <a:cs typeface="Palatino"/>
                <a:sym typeface="Palatino"/>
              </a:rPr>
              <a:t>We can also compute the percentage of the entire series where each character is together in a </a:t>
            </a:r>
            <a:r>
              <a:rPr lang="fr-FR" sz="1800" b="1">
                <a:solidFill>
                  <a:srgbClr val="3F3F3F"/>
                </a:solidFill>
                <a:latin typeface="Palatino"/>
                <a:ea typeface="Palatino"/>
                <a:cs typeface="Palatino"/>
                <a:sym typeface="Palatino"/>
              </a:rPr>
              <a:t>two-shot </a:t>
            </a:r>
            <a:r>
              <a:rPr lang="fr-FR" sz="1800">
                <a:solidFill>
                  <a:srgbClr val="3F3F3F"/>
                </a:solidFill>
                <a:latin typeface="Palatino"/>
                <a:ea typeface="Palatino"/>
                <a:cs typeface="Palatino"/>
                <a:sym typeface="Palatino"/>
              </a:rPr>
              <a:t>while another character is also present in the scene. </a:t>
            </a:r>
            <a:endParaRPr/>
          </a:p>
          <a:p>
            <a:pPr marL="0" marR="0" lvl="0" indent="0" algn="just" rtl="0">
              <a:spcBef>
                <a:spcPts val="0"/>
              </a:spcBef>
              <a:spcAft>
                <a:spcPts val="0"/>
              </a:spcAft>
              <a:buNone/>
            </a:pPr>
            <a:endParaRPr sz="1800">
              <a:solidFill>
                <a:srgbClr val="3F3F3F"/>
              </a:solidFill>
              <a:latin typeface="Palatino"/>
              <a:ea typeface="Palatino"/>
              <a:cs typeface="Palatino"/>
              <a:sym typeface="Palatino"/>
            </a:endParaRPr>
          </a:p>
          <a:p>
            <a:pPr marL="0" marR="0" lvl="0" indent="0" algn="just" rtl="0">
              <a:spcBef>
                <a:spcPts val="0"/>
              </a:spcBef>
              <a:spcAft>
                <a:spcPts val="0"/>
              </a:spcAft>
              <a:buNone/>
            </a:pPr>
            <a:r>
              <a:rPr lang="fr-FR" sz="1800">
                <a:solidFill>
                  <a:srgbClr val="3F3F3F"/>
                </a:solidFill>
                <a:latin typeface="Palatino"/>
                <a:ea typeface="Palatino"/>
                <a:cs typeface="Palatino"/>
                <a:sym typeface="Palatino"/>
              </a:rPr>
              <a:t>Mostly follows the same pattern, but downplays the </a:t>
            </a:r>
            <a:r>
              <a:rPr lang="fr-FR" sz="1800" b="1">
                <a:solidFill>
                  <a:srgbClr val="3F3F3F"/>
                </a:solidFill>
                <a:latin typeface="Palatino"/>
                <a:ea typeface="Palatino"/>
                <a:cs typeface="Palatino"/>
                <a:sym typeface="Palatino"/>
              </a:rPr>
              <a:t>Buddy </a:t>
            </a:r>
            <a:r>
              <a:rPr lang="fr-FR" sz="1800">
                <a:solidFill>
                  <a:srgbClr val="3F3F3F"/>
                </a:solidFill>
                <a:latin typeface="Palatino"/>
                <a:ea typeface="Palatino"/>
                <a:cs typeface="Palatino"/>
                <a:sym typeface="Palatino"/>
              </a:rPr>
              <a:t>and </a:t>
            </a:r>
            <a:r>
              <a:rPr lang="fr-FR" sz="1800" b="1">
                <a:solidFill>
                  <a:srgbClr val="3F3F3F"/>
                </a:solidFill>
                <a:latin typeface="Palatino"/>
                <a:ea typeface="Palatino"/>
                <a:cs typeface="Palatino"/>
                <a:sym typeface="Palatino"/>
              </a:rPr>
              <a:t>Sally </a:t>
            </a:r>
            <a:r>
              <a:rPr lang="fr-FR" sz="1800">
                <a:solidFill>
                  <a:srgbClr val="3F3F3F"/>
                </a:solidFill>
                <a:latin typeface="Palatino"/>
                <a:ea typeface="Palatino"/>
                <a:cs typeface="Palatino"/>
                <a:sym typeface="Palatino"/>
              </a:rPr>
              <a:t>work-only relationship.</a:t>
            </a:r>
            <a:endParaRPr/>
          </a:p>
          <a:p>
            <a:pPr marL="0" marR="0" lvl="0" indent="0" algn="just" rtl="0">
              <a:spcBef>
                <a:spcPts val="0"/>
              </a:spcBef>
              <a:spcAft>
                <a:spcPts val="0"/>
              </a:spcAft>
              <a:buNone/>
            </a:pPr>
            <a:endParaRPr sz="1800">
              <a:solidFill>
                <a:srgbClr val="3F3F3F"/>
              </a:solidFill>
              <a:latin typeface="Palatino"/>
              <a:ea typeface="Palatino"/>
              <a:cs typeface="Palatino"/>
              <a:sym typeface="Palatino"/>
            </a:endParaRPr>
          </a:p>
          <a:p>
            <a:pPr marL="0" marR="0" lvl="0" indent="0" algn="just" rtl="0">
              <a:spcBef>
                <a:spcPts val="0"/>
              </a:spcBef>
              <a:spcAft>
                <a:spcPts val="0"/>
              </a:spcAft>
              <a:buNone/>
            </a:pPr>
            <a:r>
              <a:rPr lang="fr-FR" sz="1800">
                <a:solidFill>
                  <a:srgbClr val="3F3F3F"/>
                </a:solidFill>
                <a:latin typeface="Palatino"/>
                <a:ea typeface="Palatino"/>
                <a:cs typeface="Palatino"/>
                <a:sym typeface="Palatino"/>
              </a:rPr>
              <a:t>The effect size here is notable. Highest percentage for each show (plus the two for </a:t>
            </a:r>
            <a:r>
              <a:rPr lang="fr-FR" sz="1800" i="1">
                <a:solidFill>
                  <a:srgbClr val="3F3F3F"/>
                </a:solidFill>
                <a:latin typeface="Palatino"/>
                <a:ea typeface="Palatino"/>
                <a:cs typeface="Palatino"/>
                <a:sym typeface="Palatino"/>
              </a:rPr>
              <a:t>Lucy</a:t>
            </a:r>
            <a:r>
              <a:rPr lang="fr-FR" sz="1800">
                <a:solidFill>
                  <a:srgbClr val="3F3F3F"/>
                </a:solidFill>
                <a:latin typeface="Palatino"/>
                <a:ea typeface="Palatino"/>
                <a:cs typeface="Palatino"/>
                <a:sym typeface="Palatino"/>
              </a:rPr>
              <a:t>) are around 7.8% or more. The next highest is at most half of that, and often even less.</a:t>
            </a:r>
            <a:endParaRPr/>
          </a:p>
        </p:txBody>
      </p:sp>
      <p:sp>
        <p:nvSpPr>
          <p:cNvPr id="652" name="Google Shape;652;p47"/>
          <p:cNvSpPr txBox="1"/>
          <p:nvPr/>
        </p:nvSpPr>
        <p:spPr>
          <a:xfrm>
            <a:off x="362356" y="103070"/>
            <a:ext cx="8424290"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2800" b="1">
                <a:solidFill>
                  <a:srgbClr val="3F3F3F"/>
                </a:solidFill>
                <a:latin typeface="Calibri"/>
                <a:ea typeface="Calibri"/>
                <a:cs typeface="Calibri"/>
                <a:sym typeface="Calibri"/>
              </a:rPr>
              <a:t>RQ #3: Character Pairs</a:t>
            </a:r>
            <a:endParaRPr/>
          </a:p>
        </p:txBody>
      </p:sp>
      <p:pic>
        <p:nvPicPr>
          <p:cNvPr id="653" name="Google Shape;653;p47" descr="Une image contenant table&#10;&#10;Description générée automatiquement"/>
          <p:cNvPicPr preferRelativeResize="0"/>
          <p:nvPr/>
        </p:nvPicPr>
        <p:blipFill rotWithShape="1">
          <a:blip r:embed="rId4">
            <a:alphaModFix/>
          </a:blip>
          <a:srcRect r="19499"/>
          <a:stretch/>
        </p:blipFill>
        <p:spPr>
          <a:xfrm>
            <a:off x="6419205" y="0"/>
            <a:ext cx="3936907" cy="685800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657"/>
        <p:cNvGrpSpPr/>
        <p:nvPr/>
      </p:nvGrpSpPr>
      <p:grpSpPr>
        <a:xfrm>
          <a:off x="0" y="0"/>
          <a:ext cx="0" cy="0"/>
          <a:chOff x="0" y="0"/>
          <a:chExt cx="0" cy="0"/>
        </a:xfrm>
      </p:grpSpPr>
      <p:pic>
        <p:nvPicPr>
          <p:cNvPr id="658" name="Google Shape;658;p48"/>
          <p:cNvPicPr preferRelativeResize="0"/>
          <p:nvPr/>
        </p:nvPicPr>
        <p:blipFill rotWithShape="1">
          <a:blip r:embed="rId3">
            <a:alphaModFix/>
          </a:blip>
          <a:srcRect/>
          <a:stretch/>
        </p:blipFill>
        <p:spPr>
          <a:xfrm>
            <a:off x="11311209" y="6498187"/>
            <a:ext cx="791704" cy="276999"/>
          </a:xfrm>
          <a:prstGeom prst="rect">
            <a:avLst/>
          </a:prstGeom>
          <a:noFill/>
          <a:ln>
            <a:noFill/>
          </a:ln>
        </p:spPr>
      </p:pic>
      <p:sp>
        <p:nvSpPr>
          <p:cNvPr id="659" name="Google Shape;659;p48"/>
          <p:cNvSpPr txBox="1"/>
          <p:nvPr/>
        </p:nvSpPr>
        <p:spPr>
          <a:xfrm>
            <a:off x="89087" y="6498187"/>
            <a:ext cx="4661587"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200">
                <a:solidFill>
                  <a:srgbClr val="595959"/>
                </a:solidFill>
                <a:latin typeface="Courier"/>
                <a:ea typeface="Courier"/>
                <a:cs typeface="Courier"/>
                <a:sym typeface="Courier"/>
              </a:rPr>
              <a:t>01 – Six TV Families | </a:t>
            </a:r>
            <a:r>
              <a:rPr lang="fr-FR" sz="1200" b="1">
                <a:solidFill>
                  <a:srgbClr val="595959"/>
                </a:solidFill>
                <a:latin typeface="Courier"/>
                <a:ea typeface="Courier"/>
                <a:cs typeface="Courier"/>
                <a:sym typeface="Courier"/>
              </a:rPr>
              <a:t>Results</a:t>
            </a:r>
            <a:endParaRPr sz="1200">
              <a:solidFill>
                <a:srgbClr val="595959"/>
              </a:solidFill>
              <a:latin typeface="Courier"/>
              <a:ea typeface="Courier"/>
              <a:cs typeface="Courier"/>
              <a:sym typeface="Courier"/>
            </a:endParaRPr>
          </a:p>
        </p:txBody>
      </p:sp>
      <p:sp>
        <p:nvSpPr>
          <p:cNvPr id="660" name="Google Shape;660;p48"/>
          <p:cNvSpPr txBox="1"/>
          <p:nvPr/>
        </p:nvSpPr>
        <p:spPr>
          <a:xfrm>
            <a:off x="601830" y="803005"/>
            <a:ext cx="5252434" cy="2862322"/>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fr-FR" sz="1800">
                <a:solidFill>
                  <a:srgbClr val="3F3F3F"/>
                </a:solidFill>
                <a:latin typeface="Palatino"/>
                <a:ea typeface="Palatino"/>
                <a:cs typeface="Palatino"/>
                <a:sym typeface="Palatino"/>
              </a:rPr>
              <a:t>Finally, we can look, when the two characters are in a two-shot with another character also present in the scene, how often the two characters both speak.</a:t>
            </a:r>
            <a:endParaRPr/>
          </a:p>
          <a:p>
            <a:pPr marL="0" marR="0" lvl="0" indent="0" algn="just" rtl="0">
              <a:spcBef>
                <a:spcPts val="0"/>
              </a:spcBef>
              <a:spcAft>
                <a:spcPts val="0"/>
              </a:spcAft>
              <a:buNone/>
            </a:pPr>
            <a:endParaRPr sz="1800">
              <a:solidFill>
                <a:srgbClr val="3F3F3F"/>
              </a:solidFill>
              <a:latin typeface="Palatino"/>
              <a:ea typeface="Palatino"/>
              <a:cs typeface="Palatino"/>
              <a:sym typeface="Palatino"/>
            </a:endParaRPr>
          </a:p>
          <a:p>
            <a:pPr marL="0" marR="0" lvl="0" indent="0" algn="just" rtl="0">
              <a:spcBef>
                <a:spcPts val="0"/>
              </a:spcBef>
              <a:spcAft>
                <a:spcPts val="0"/>
              </a:spcAft>
              <a:buNone/>
            </a:pPr>
            <a:r>
              <a:rPr lang="fr-FR" sz="1800">
                <a:solidFill>
                  <a:srgbClr val="3F3F3F"/>
                </a:solidFill>
                <a:latin typeface="Palatino"/>
                <a:ea typeface="Palatino"/>
                <a:cs typeface="Palatino"/>
                <a:sym typeface="Palatino"/>
              </a:rPr>
              <a:t>Even though these are relative measurements, they almost all correspond to the ordering of the pairs by the IoU measurement, with the exception of the </a:t>
            </a:r>
            <a:r>
              <a:rPr lang="fr-FR" sz="1800" b="1">
                <a:solidFill>
                  <a:srgbClr val="3F3F3F"/>
                </a:solidFill>
                <a:latin typeface="Palatino"/>
                <a:ea typeface="Palatino"/>
                <a:cs typeface="Palatino"/>
                <a:sym typeface="Palatino"/>
              </a:rPr>
              <a:t>Buddy </a:t>
            </a:r>
            <a:r>
              <a:rPr lang="fr-FR" sz="1800">
                <a:solidFill>
                  <a:srgbClr val="3F3F3F"/>
                </a:solidFill>
                <a:latin typeface="Palatino"/>
                <a:ea typeface="Palatino"/>
                <a:cs typeface="Palatino"/>
                <a:sym typeface="Palatino"/>
              </a:rPr>
              <a:t>and </a:t>
            </a:r>
            <a:r>
              <a:rPr lang="fr-FR" sz="1800" b="1">
                <a:solidFill>
                  <a:srgbClr val="3F3F3F"/>
                </a:solidFill>
                <a:latin typeface="Palatino"/>
                <a:ea typeface="Palatino"/>
                <a:cs typeface="Palatino"/>
                <a:sym typeface="Palatino"/>
              </a:rPr>
              <a:t>Sally </a:t>
            </a:r>
            <a:r>
              <a:rPr lang="fr-FR" sz="1800">
                <a:solidFill>
                  <a:srgbClr val="3F3F3F"/>
                </a:solidFill>
                <a:latin typeface="Palatino"/>
                <a:ea typeface="Palatino"/>
                <a:cs typeface="Palatino"/>
                <a:sym typeface="Palatino"/>
              </a:rPr>
              <a:t>work-only relationship and one very small example from </a:t>
            </a:r>
            <a:r>
              <a:rPr lang="fr-FR" sz="1800" i="1">
                <a:solidFill>
                  <a:srgbClr val="3F3F3F"/>
                </a:solidFill>
                <a:latin typeface="Palatino"/>
                <a:ea typeface="Palatino"/>
                <a:cs typeface="Palatino"/>
                <a:sym typeface="Palatino"/>
              </a:rPr>
              <a:t>My Living Doll</a:t>
            </a:r>
            <a:r>
              <a:rPr lang="fr-FR" sz="1800">
                <a:solidFill>
                  <a:srgbClr val="3F3F3F"/>
                </a:solidFill>
                <a:latin typeface="Palatino"/>
                <a:ea typeface="Palatino"/>
                <a:cs typeface="Palatino"/>
                <a:sym typeface="Palatino"/>
              </a:rPr>
              <a:t>.</a:t>
            </a:r>
            <a:endParaRPr/>
          </a:p>
        </p:txBody>
      </p:sp>
      <p:sp>
        <p:nvSpPr>
          <p:cNvPr id="661" name="Google Shape;661;p48"/>
          <p:cNvSpPr txBox="1"/>
          <p:nvPr/>
        </p:nvSpPr>
        <p:spPr>
          <a:xfrm>
            <a:off x="362356" y="103070"/>
            <a:ext cx="8424290"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2800" b="1">
                <a:solidFill>
                  <a:srgbClr val="3F3F3F"/>
                </a:solidFill>
                <a:latin typeface="Calibri"/>
                <a:ea typeface="Calibri"/>
                <a:cs typeface="Calibri"/>
                <a:sym typeface="Calibri"/>
              </a:rPr>
              <a:t>RQ #3: Character Pairs</a:t>
            </a:r>
            <a:endParaRPr/>
          </a:p>
        </p:txBody>
      </p:sp>
      <p:pic>
        <p:nvPicPr>
          <p:cNvPr id="662" name="Google Shape;662;p48" descr="Une image contenant table&#10;&#10;Description générée automatiquement"/>
          <p:cNvPicPr preferRelativeResize="0"/>
          <p:nvPr/>
        </p:nvPicPr>
        <p:blipFill rotWithShape="1">
          <a:blip r:embed="rId4">
            <a:alphaModFix/>
          </a:blip>
          <a:srcRect/>
          <a:stretch/>
        </p:blipFill>
        <p:spPr>
          <a:xfrm>
            <a:off x="6419205" y="0"/>
            <a:ext cx="4890541" cy="685800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667"/>
        <p:cNvGrpSpPr/>
        <p:nvPr/>
      </p:nvGrpSpPr>
      <p:grpSpPr>
        <a:xfrm>
          <a:off x="0" y="0"/>
          <a:ext cx="0" cy="0"/>
          <a:chOff x="0" y="0"/>
          <a:chExt cx="0" cy="0"/>
        </a:xfrm>
      </p:grpSpPr>
      <p:sp>
        <p:nvSpPr>
          <p:cNvPr id="668" name="Google Shape;668;p49"/>
          <p:cNvSpPr/>
          <p:nvPr/>
        </p:nvSpPr>
        <p:spPr>
          <a:xfrm>
            <a:off x="0" y="0"/>
            <a:ext cx="12192000" cy="6857998"/>
          </a:xfrm>
          <a:prstGeom prst="rect">
            <a:avLst/>
          </a:prstGeom>
          <a:solidFill>
            <a:srgbClr val="0C0C0C">
              <a:alpha val="8431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69" name="Google Shape;669;p49"/>
          <p:cNvSpPr txBox="1"/>
          <p:nvPr/>
        </p:nvSpPr>
        <p:spPr>
          <a:xfrm>
            <a:off x="351724" y="2921167"/>
            <a:ext cx="8424290" cy="101566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6000" b="1">
                <a:solidFill>
                  <a:srgbClr val="D8D8D8"/>
                </a:solidFill>
                <a:latin typeface="Calibri"/>
                <a:ea typeface="Calibri"/>
                <a:cs typeface="Calibri"/>
                <a:sym typeface="Calibri"/>
              </a:rPr>
              <a:t>7. Eye tracking</a:t>
            </a:r>
            <a:endParaRPr/>
          </a:p>
        </p:txBody>
      </p:sp>
      <p:pic>
        <p:nvPicPr>
          <p:cNvPr id="670" name="Google Shape;670;p49"/>
          <p:cNvPicPr preferRelativeResize="0"/>
          <p:nvPr/>
        </p:nvPicPr>
        <p:blipFill rotWithShape="1">
          <a:blip r:embed="rId3">
            <a:alphaModFix/>
          </a:blip>
          <a:srcRect/>
          <a:stretch/>
        </p:blipFill>
        <p:spPr>
          <a:xfrm>
            <a:off x="11311209" y="6498187"/>
            <a:ext cx="791704" cy="276999"/>
          </a:xfrm>
          <a:prstGeom prst="rect">
            <a:avLst/>
          </a:prstGeom>
          <a:noFill/>
          <a:ln>
            <a:noFill/>
          </a:ln>
        </p:spPr>
      </p:pic>
      <p:sp>
        <p:nvSpPr>
          <p:cNvPr id="671" name="Google Shape;671;p49"/>
          <p:cNvSpPr txBox="1"/>
          <p:nvPr/>
        </p:nvSpPr>
        <p:spPr>
          <a:xfrm>
            <a:off x="89087" y="6498187"/>
            <a:ext cx="4661587"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200">
                <a:solidFill>
                  <a:srgbClr val="D8D8D8"/>
                </a:solidFill>
                <a:latin typeface="Courier"/>
                <a:ea typeface="Courier"/>
                <a:cs typeface="Courier"/>
                <a:sym typeface="Courier"/>
              </a:rPr>
              <a:t>01 – Six TV Families | </a:t>
            </a:r>
            <a:r>
              <a:rPr lang="fr-FR" sz="1200" b="1">
                <a:solidFill>
                  <a:srgbClr val="D8D8D8"/>
                </a:solidFill>
                <a:latin typeface="Courier"/>
                <a:ea typeface="Courier"/>
                <a:cs typeface="Courier"/>
                <a:sym typeface="Courier"/>
              </a:rPr>
              <a:t>Eye tracking</a:t>
            </a:r>
            <a:endParaRPr sz="1200">
              <a:solidFill>
                <a:srgbClr val="D8D8D8"/>
              </a:solidFill>
              <a:latin typeface="Courier"/>
              <a:ea typeface="Courier"/>
              <a:cs typeface="Courier"/>
              <a:sym typeface="Courie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5"/>
          <p:cNvSpPr/>
          <p:nvPr/>
        </p:nvSpPr>
        <p:spPr>
          <a:xfrm>
            <a:off x="9147203" y="724782"/>
            <a:ext cx="1273387" cy="1921371"/>
          </a:xfrm>
          <a:prstGeom prst="rect">
            <a:avLst/>
          </a:prstGeom>
          <a:blipFill rotWithShape="1">
            <a:blip r:embed="rId3">
              <a:alphaModFix/>
            </a:blip>
            <a:tile tx="0" ty="0" sx="100000" sy="100000" flip="none" algn="tl"/>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37" name="Google Shape;137;p5"/>
          <p:cNvSpPr txBox="1"/>
          <p:nvPr/>
        </p:nvSpPr>
        <p:spPr>
          <a:xfrm>
            <a:off x="362356" y="103070"/>
            <a:ext cx="8424290"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2800" b="1">
                <a:solidFill>
                  <a:srgbClr val="3F3F3F"/>
                </a:solidFill>
                <a:latin typeface="Calibri"/>
                <a:ea typeface="Calibri"/>
                <a:cs typeface="Calibri"/>
                <a:sym typeface="Calibri"/>
              </a:rPr>
              <a:t>Introduction</a:t>
            </a:r>
            <a:endParaRPr/>
          </a:p>
        </p:txBody>
      </p:sp>
      <p:sp>
        <p:nvSpPr>
          <p:cNvPr id="138" name="Google Shape;138;p5"/>
          <p:cNvSpPr txBox="1"/>
          <p:nvPr/>
        </p:nvSpPr>
        <p:spPr>
          <a:xfrm>
            <a:off x="601830" y="803005"/>
            <a:ext cx="5252434" cy="2585323"/>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fr-FR" sz="1800">
                <a:solidFill>
                  <a:srgbClr val="3F3F3F"/>
                </a:solidFill>
                <a:latin typeface="Palatino"/>
                <a:ea typeface="Palatino"/>
                <a:cs typeface="Palatino"/>
                <a:sym typeface="Palatino"/>
              </a:rPr>
              <a:t>I apply and develop corpus-based techniques and software in order to study how messages are communicated through </a:t>
            </a:r>
            <a:r>
              <a:rPr lang="fr-FR" sz="1800" b="1">
                <a:solidFill>
                  <a:srgbClr val="3F3F3F"/>
                </a:solidFill>
                <a:latin typeface="Palatino"/>
                <a:ea typeface="Palatino"/>
                <a:cs typeface="Palatino"/>
                <a:sym typeface="Palatino"/>
              </a:rPr>
              <a:t>visual</a:t>
            </a:r>
            <a:r>
              <a:rPr lang="fr-FR" sz="1800">
                <a:solidFill>
                  <a:srgbClr val="3F3F3F"/>
                </a:solidFill>
                <a:latin typeface="Palatino"/>
                <a:ea typeface="Palatino"/>
                <a:cs typeface="Palatino"/>
                <a:sym typeface="Palatino"/>
              </a:rPr>
              <a:t> and </a:t>
            </a:r>
            <a:r>
              <a:rPr lang="fr-FR" sz="1800" b="1">
                <a:solidFill>
                  <a:srgbClr val="3F3F3F"/>
                </a:solidFill>
                <a:latin typeface="Palatino"/>
                <a:ea typeface="Palatino"/>
                <a:cs typeface="Palatino"/>
                <a:sym typeface="Palatino"/>
              </a:rPr>
              <a:t>multimodal forms</a:t>
            </a:r>
            <a:r>
              <a:rPr lang="fr-FR" sz="1800">
                <a:solidFill>
                  <a:srgbClr val="3F3F3F"/>
                </a:solidFill>
                <a:latin typeface="Palatino"/>
                <a:ea typeface="Palatino"/>
                <a:cs typeface="Palatino"/>
                <a:sym typeface="Palatino"/>
              </a:rPr>
              <a:t>.</a:t>
            </a:r>
            <a:endParaRPr/>
          </a:p>
          <a:p>
            <a:pPr marL="0" marR="0" lvl="0" indent="0" algn="just" rtl="0">
              <a:spcBef>
                <a:spcPts val="0"/>
              </a:spcBef>
              <a:spcAft>
                <a:spcPts val="0"/>
              </a:spcAft>
              <a:buNone/>
            </a:pPr>
            <a:endParaRPr sz="1800">
              <a:solidFill>
                <a:srgbClr val="3F3F3F"/>
              </a:solidFill>
              <a:latin typeface="Palatino"/>
              <a:ea typeface="Palatino"/>
              <a:cs typeface="Palatino"/>
              <a:sym typeface="Palatino"/>
            </a:endParaRPr>
          </a:p>
          <a:p>
            <a:pPr marL="0" marR="0" lvl="0" indent="0" algn="just" rtl="0">
              <a:spcBef>
                <a:spcPts val="0"/>
              </a:spcBef>
              <a:spcAft>
                <a:spcPts val="0"/>
              </a:spcAft>
              <a:buNone/>
            </a:pPr>
            <a:r>
              <a:rPr lang="fr-FR" sz="1800">
                <a:solidFill>
                  <a:srgbClr val="3F3F3F"/>
                </a:solidFill>
                <a:latin typeface="Palatino"/>
                <a:ea typeface="Palatino"/>
                <a:cs typeface="Palatino"/>
                <a:sym typeface="Palatino"/>
              </a:rPr>
              <a:t>I am particularly interested in understanding the production and reception of messages transmitted through </a:t>
            </a:r>
            <a:r>
              <a:rPr lang="fr-FR" sz="1800" b="1">
                <a:solidFill>
                  <a:srgbClr val="3F3F3F"/>
                </a:solidFill>
                <a:latin typeface="Palatino"/>
                <a:ea typeface="Palatino"/>
                <a:cs typeface="Palatino"/>
                <a:sym typeface="Palatino"/>
              </a:rPr>
              <a:t>time-based media </a:t>
            </a:r>
            <a:r>
              <a:rPr lang="fr-FR" sz="1800">
                <a:solidFill>
                  <a:srgbClr val="3F3F3F"/>
                </a:solidFill>
                <a:latin typeface="Palatino"/>
                <a:ea typeface="Palatino"/>
                <a:cs typeface="Palatino"/>
                <a:sym typeface="Palatino"/>
              </a:rPr>
              <a:t>such as television and film. </a:t>
            </a:r>
            <a:endParaRPr/>
          </a:p>
        </p:txBody>
      </p:sp>
      <p:pic>
        <p:nvPicPr>
          <p:cNvPr id="139" name="Google Shape;139;p5"/>
          <p:cNvPicPr preferRelativeResize="0"/>
          <p:nvPr/>
        </p:nvPicPr>
        <p:blipFill rotWithShape="1">
          <a:blip r:embed="rId4">
            <a:alphaModFix/>
          </a:blip>
          <a:srcRect/>
          <a:stretch/>
        </p:blipFill>
        <p:spPr>
          <a:xfrm>
            <a:off x="7649154" y="723806"/>
            <a:ext cx="1280705" cy="1910080"/>
          </a:xfrm>
          <a:prstGeom prst="rect">
            <a:avLst/>
          </a:prstGeom>
          <a:noFill/>
          <a:ln>
            <a:noFill/>
          </a:ln>
        </p:spPr>
      </p:pic>
      <p:pic>
        <p:nvPicPr>
          <p:cNvPr id="140" name="Google Shape;140;p5"/>
          <p:cNvPicPr preferRelativeResize="0"/>
          <p:nvPr/>
        </p:nvPicPr>
        <p:blipFill rotWithShape="1">
          <a:blip r:embed="rId5">
            <a:alphaModFix/>
          </a:blip>
          <a:srcRect/>
          <a:stretch/>
        </p:blipFill>
        <p:spPr>
          <a:xfrm>
            <a:off x="6150265" y="719138"/>
            <a:ext cx="1272953" cy="1914748"/>
          </a:xfrm>
          <a:prstGeom prst="rect">
            <a:avLst/>
          </a:prstGeom>
          <a:noFill/>
          <a:ln>
            <a:noFill/>
          </a:ln>
        </p:spPr>
      </p:pic>
      <p:pic>
        <p:nvPicPr>
          <p:cNvPr id="141" name="Google Shape;141;p5"/>
          <p:cNvPicPr preferRelativeResize="0"/>
          <p:nvPr/>
        </p:nvPicPr>
        <p:blipFill rotWithShape="1">
          <a:blip r:embed="rId6">
            <a:alphaModFix/>
          </a:blip>
          <a:srcRect/>
          <a:stretch/>
        </p:blipFill>
        <p:spPr>
          <a:xfrm>
            <a:off x="454296" y="3820696"/>
            <a:ext cx="2751416" cy="1563139"/>
          </a:xfrm>
          <a:prstGeom prst="rect">
            <a:avLst/>
          </a:prstGeom>
          <a:noFill/>
          <a:ln>
            <a:noFill/>
          </a:ln>
        </p:spPr>
      </p:pic>
      <p:pic>
        <p:nvPicPr>
          <p:cNvPr id="142" name="Google Shape;142;p5"/>
          <p:cNvPicPr preferRelativeResize="0"/>
          <p:nvPr/>
        </p:nvPicPr>
        <p:blipFill rotWithShape="1">
          <a:blip r:embed="rId7">
            <a:alphaModFix/>
          </a:blip>
          <a:srcRect/>
          <a:stretch/>
        </p:blipFill>
        <p:spPr>
          <a:xfrm>
            <a:off x="3337263" y="3820695"/>
            <a:ext cx="2751416" cy="1563139"/>
          </a:xfrm>
          <a:prstGeom prst="rect">
            <a:avLst/>
          </a:prstGeom>
          <a:noFill/>
          <a:ln>
            <a:noFill/>
          </a:ln>
        </p:spPr>
      </p:pic>
      <p:pic>
        <p:nvPicPr>
          <p:cNvPr id="143" name="Google Shape;143;p5"/>
          <p:cNvPicPr preferRelativeResize="0"/>
          <p:nvPr/>
        </p:nvPicPr>
        <p:blipFill rotWithShape="1">
          <a:blip r:embed="rId8">
            <a:alphaModFix/>
          </a:blip>
          <a:srcRect/>
          <a:stretch/>
        </p:blipFill>
        <p:spPr>
          <a:xfrm>
            <a:off x="6220230" y="3820694"/>
            <a:ext cx="2751416" cy="1563139"/>
          </a:xfrm>
          <a:prstGeom prst="rect">
            <a:avLst/>
          </a:prstGeom>
          <a:noFill/>
          <a:ln>
            <a:noFill/>
          </a:ln>
        </p:spPr>
      </p:pic>
      <p:pic>
        <p:nvPicPr>
          <p:cNvPr id="144" name="Google Shape;144;p5"/>
          <p:cNvPicPr preferRelativeResize="0"/>
          <p:nvPr/>
        </p:nvPicPr>
        <p:blipFill rotWithShape="1">
          <a:blip r:embed="rId9">
            <a:alphaModFix/>
          </a:blip>
          <a:srcRect/>
          <a:stretch/>
        </p:blipFill>
        <p:spPr>
          <a:xfrm>
            <a:off x="9155795" y="730428"/>
            <a:ext cx="1273387" cy="1910081"/>
          </a:xfrm>
          <a:prstGeom prst="rect">
            <a:avLst/>
          </a:prstGeom>
          <a:noFill/>
          <a:ln>
            <a:noFill/>
          </a:ln>
        </p:spPr>
      </p:pic>
      <p:sp>
        <p:nvSpPr>
          <p:cNvPr id="145" name="Google Shape;145;p5"/>
          <p:cNvSpPr txBox="1"/>
          <p:nvPr/>
        </p:nvSpPr>
        <p:spPr>
          <a:xfrm>
            <a:off x="6428051" y="2726734"/>
            <a:ext cx="752061" cy="25391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1050" i="1">
                <a:solidFill>
                  <a:srgbClr val="7F7F7F"/>
                </a:solidFill>
                <a:latin typeface="Palatino"/>
                <a:ea typeface="Palatino"/>
                <a:cs typeface="Palatino"/>
                <a:sym typeface="Palatino"/>
              </a:rPr>
              <a:t>2015</a:t>
            </a:r>
            <a:endParaRPr/>
          </a:p>
        </p:txBody>
      </p:sp>
      <p:sp>
        <p:nvSpPr>
          <p:cNvPr id="146" name="Google Shape;146;p5"/>
          <p:cNvSpPr txBox="1"/>
          <p:nvPr/>
        </p:nvSpPr>
        <p:spPr>
          <a:xfrm>
            <a:off x="7913475" y="2726734"/>
            <a:ext cx="752061" cy="25391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1050" i="1">
                <a:solidFill>
                  <a:srgbClr val="7F7F7F"/>
                </a:solidFill>
                <a:latin typeface="Palatino"/>
                <a:ea typeface="Palatino"/>
                <a:cs typeface="Palatino"/>
                <a:sym typeface="Palatino"/>
              </a:rPr>
              <a:t>2019</a:t>
            </a:r>
            <a:endParaRPr/>
          </a:p>
        </p:txBody>
      </p:sp>
      <p:sp>
        <p:nvSpPr>
          <p:cNvPr id="147" name="Google Shape;147;p5"/>
          <p:cNvSpPr txBox="1"/>
          <p:nvPr/>
        </p:nvSpPr>
        <p:spPr>
          <a:xfrm>
            <a:off x="9454526" y="2752786"/>
            <a:ext cx="752061" cy="25391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1050" i="1">
                <a:solidFill>
                  <a:srgbClr val="7F7F7F"/>
                </a:solidFill>
                <a:latin typeface="Palatino"/>
                <a:ea typeface="Palatino"/>
                <a:cs typeface="Palatino"/>
                <a:sym typeface="Palatino"/>
              </a:rPr>
              <a:t>2022</a:t>
            </a:r>
            <a:endParaRPr/>
          </a:p>
        </p:txBody>
      </p:sp>
      <p:sp>
        <p:nvSpPr>
          <p:cNvPr id="148" name="Google Shape;148;p5"/>
          <p:cNvSpPr txBox="1"/>
          <p:nvPr/>
        </p:nvSpPr>
        <p:spPr>
          <a:xfrm>
            <a:off x="10995577" y="2726734"/>
            <a:ext cx="752061" cy="25391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1050" i="1">
                <a:solidFill>
                  <a:srgbClr val="7F7F7F"/>
                </a:solidFill>
                <a:latin typeface="Palatino"/>
                <a:ea typeface="Palatino"/>
                <a:cs typeface="Palatino"/>
                <a:sym typeface="Palatino"/>
              </a:rPr>
              <a:t>2023</a:t>
            </a:r>
            <a:endParaRPr/>
          </a:p>
        </p:txBody>
      </p:sp>
      <p:sp>
        <p:nvSpPr>
          <p:cNvPr id="149" name="Google Shape;149;p5"/>
          <p:cNvSpPr txBox="1"/>
          <p:nvPr/>
        </p:nvSpPr>
        <p:spPr>
          <a:xfrm>
            <a:off x="1300487" y="5413636"/>
            <a:ext cx="1074797" cy="25391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1050" i="1">
                <a:solidFill>
                  <a:srgbClr val="7F7F7F"/>
                </a:solidFill>
                <a:latin typeface="Palatino"/>
                <a:ea typeface="Palatino"/>
                <a:cs typeface="Palatino"/>
                <a:sym typeface="Palatino"/>
              </a:rPr>
              <a:t>Photogrammar</a:t>
            </a:r>
            <a:endParaRPr/>
          </a:p>
        </p:txBody>
      </p:sp>
      <p:sp>
        <p:nvSpPr>
          <p:cNvPr id="150" name="Google Shape;150;p5"/>
          <p:cNvSpPr txBox="1"/>
          <p:nvPr/>
        </p:nvSpPr>
        <p:spPr>
          <a:xfrm>
            <a:off x="4187001" y="5424223"/>
            <a:ext cx="1074797" cy="25391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1050" i="1">
                <a:solidFill>
                  <a:srgbClr val="7F7F7F"/>
                </a:solidFill>
                <a:latin typeface="Palatino"/>
                <a:ea typeface="Palatino"/>
                <a:cs typeface="Palatino"/>
                <a:sym typeface="Palatino"/>
              </a:rPr>
              <a:t>COVIDcast</a:t>
            </a:r>
            <a:endParaRPr/>
          </a:p>
        </p:txBody>
      </p:sp>
      <p:sp>
        <p:nvSpPr>
          <p:cNvPr id="151" name="Google Shape;151;p5"/>
          <p:cNvSpPr txBox="1"/>
          <p:nvPr/>
        </p:nvSpPr>
        <p:spPr>
          <a:xfrm>
            <a:off x="6963824" y="5392698"/>
            <a:ext cx="1566551" cy="25391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1050" i="1">
                <a:solidFill>
                  <a:srgbClr val="7F7F7F"/>
                </a:solidFill>
                <a:latin typeface="Palatino"/>
                <a:ea typeface="Palatino"/>
                <a:cs typeface="Palatino"/>
                <a:sym typeface="Palatino"/>
              </a:rPr>
              <a:t>Ukraine, WARCHIVE</a:t>
            </a:r>
            <a:endParaRPr/>
          </a:p>
        </p:txBody>
      </p:sp>
      <p:pic>
        <p:nvPicPr>
          <p:cNvPr id="152" name="Google Shape;152;p5"/>
          <p:cNvPicPr preferRelativeResize="0"/>
          <p:nvPr/>
        </p:nvPicPr>
        <p:blipFill rotWithShape="1">
          <a:blip r:embed="rId10">
            <a:alphaModFix/>
          </a:blip>
          <a:srcRect/>
          <a:stretch/>
        </p:blipFill>
        <p:spPr>
          <a:xfrm>
            <a:off x="9127905" y="3818021"/>
            <a:ext cx="2808579" cy="1595615"/>
          </a:xfrm>
          <a:prstGeom prst="rect">
            <a:avLst/>
          </a:prstGeom>
          <a:noFill/>
          <a:ln>
            <a:noFill/>
          </a:ln>
        </p:spPr>
      </p:pic>
      <p:sp>
        <p:nvSpPr>
          <p:cNvPr id="153" name="Google Shape;153;p5"/>
          <p:cNvSpPr txBox="1"/>
          <p:nvPr/>
        </p:nvSpPr>
        <p:spPr>
          <a:xfrm>
            <a:off x="9805057" y="5424223"/>
            <a:ext cx="1566551" cy="25391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1050" i="1">
                <a:solidFill>
                  <a:srgbClr val="7F7F7F"/>
                </a:solidFill>
                <a:latin typeface="Palatino"/>
                <a:ea typeface="Palatino"/>
                <a:cs typeface="Palatino"/>
                <a:sym typeface="Palatino"/>
              </a:rPr>
              <a:t>Statistical Software</a:t>
            </a:r>
            <a:endParaRPr/>
          </a:p>
        </p:txBody>
      </p:sp>
      <p:sp>
        <p:nvSpPr>
          <p:cNvPr id="154" name="Google Shape;154;p5"/>
          <p:cNvSpPr/>
          <p:nvPr/>
        </p:nvSpPr>
        <p:spPr>
          <a:xfrm>
            <a:off x="10655118" y="730428"/>
            <a:ext cx="1273387" cy="1921371"/>
          </a:xfrm>
          <a:prstGeom prst="rect">
            <a:avLst/>
          </a:prstGeom>
          <a:blipFill rotWithShape="1">
            <a:blip r:embed="rId3">
              <a:alphaModFix/>
            </a:blip>
            <a:tile tx="0" ty="0" sx="100000" sy="100000" flip="none" algn="tl"/>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55" name="Google Shape;155;p5"/>
          <p:cNvSpPr txBox="1"/>
          <p:nvPr/>
        </p:nvSpPr>
        <p:spPr>
          <a:xfrm>
            <a:off x="10770006" y="803005"/>
            <a:ext cx="1043609" cy="175432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800" b="1">
                <a:solidFill>
                  <a:srgbClr val="7F7F7F"/>
                </a:solidFill>
                <a:latin typeface="Calibri"/>
                <a:ea typeface="Calibri"/>
                <a:cs typeface="Calibri"/>
                <a:sym typeface="Calibri"/>
              </a:rPr>
              <a:t>DISTANT VIEWING</a:t>
            </a:r>
            <a:endParaRPr/>
          </a:p>
          <a:p>
            <a:pPr marL="0" marR="0" lvl="0" indent="0" algn="ctr" rtl="0">
              <a:spcBef>
                <a:spcPts val="0"/>
              </a:spcBef>
              <a:spcAft>
                <a:spcPts val="0"/>
              </a:spcAft>
              <a:buNone/>
            </a:pPr>
            <a:endParaRPr sz="1000" b="1">
              <a:solidFill>
                <a:schemeClr val="dk1"/>
              </a:solidFill>
              <a:latin typeface="Calibri"/>
              <a:ea typeface="Calibri"/>
              <a:cs typeface="Calibri"/>
              <a:sym typeface="Calibri"/>
            </a:endParaRPr>
          </a:p>
          <a:p>
            <a:pPr marL="0" marR="0" lvl="0" indent="0" algn="ctr" rtl="0">
              <a:spcBef>
                <a:spcPts val="0"/>
              </a:spcBef>
              <a:spcAft>
                <a:spcPts val="0"/>
              </a:spcAft>
              <a:buNone/>
            </a:pPr>
            <a:r>
              <a:rPr lang="fr-FR" sz="500">
                <a:solidFill>
                  <a:schemeClr val="dk1"/>
                </a:solidFill>
                <a:latin typeface="Calibri"/>
                <a:ea typeface="Calibri"/>
                <a:cs typeface="Calibri"/>
                <a:sym typeface="Calibri"/>
              </a:rPr>
              <a:t> </a:t>
            </a:r>
            <a:r>
              <a:rPr lang="fr-FR" sz="500" i="1">
                <a:solidFill>
                  <a:schemeClr val="dk1"/>
                </a:solidFill>
                <a:latin typeface="Calibri"/>
                <a:ea typeface="Calibri"/>
                <a:cs typeface="Calibri"/>
                <a:sym typeface="Calibri"/>
              </a:rPr>
              <a:t>Analyzing Visual Culture at Scale</a:t>
            </a:r>
            <a:endParaRPr/>
          </a:p>
          <a:p>
            <a:pPr marL="0" marR="0" lvl="0" indent="0" algn="ctr" rtl="0">
              <a:spcBef>
                <a:spcPts val="0"/>
              </a:spcBef>
              <a:spcAft>
                <a:spcPts val="0"/>
              </a:spcAft>
              <a:buNone/>
            </a:pPr>
            <a:endParaRPr sz="500" i="1">
              <a:solidFill>
                <a:schemeClr val="dk1"/>
              </a:solidFill>
              <a:latin typeface="Calibri"/>
              <a:ea typeface="Calibri"/>
              <a:cs typeface="Calibri"/>
              <a:sym typeface="Calibri"/>
            </a:endParaRPr>
          </a:p>
          <a:p>
            <a:pPr marL="0" marR="0" lvl="0" indent="0" algn="ctr" rtl="0">
              <a:spcBef>
                <a:spcPts val="0"/>
              </a:spcBef>
              <a:spcAft>
                <a:spcPts val="0"/>
              </a:spcAft>
              <a:buNone/>
            </a:pPr>
            <a:endParaRPr sz="500" i="1">
              <a:solidFill>
                <a:schemeClr val="dk1"/>
              </a:solidFill>
              <a:latin typeface="Calibri"/>
              <a:ea typeface="Calibri"/>
              <a:cs typeface="Calibri"/>
              <a:sym typeface="Calibri"/>
            </a:endParaRPr>
          </a:p>
          <a:p>
            <a:pPr marL="0" marR="0" lvl="0" indent="0" algn="ctr" rtl="0">
              <a:spcBef>
                <a:spcPts val="0"/>
              </a:spcBef>
              <a:spcAft>
                <a:spcPts val="0"/>
              </a:spcAft>
              <a:buNone/>
            </a:pPr>
            <a:endParaRPr sz="500" i="1">
              <a:solidFill>
                <a:schemeClr val="dk1"/>
              </a:solidFill>
              <a:latin typeface="Calibri"/>
              <a:ea typeface="Calibri"/>
              <a:cs typeface="Calibri"/>
              <a:sym typeface="Calibri"/>
            </a:endParaRPr>
          </a:p>
          <a:p>
            <a:pPr marL="0" marR="0" lvl="0" indent="0" algn="ctr" rtl="0">
              <a:spcBef>
                <a:spcPts val="0"/>
              </a:spcBef>
              <a:spcAft>
                <a:spcPts val="0"/>
              </a:spcAft>
              <a:buNone/>
            </a:pPr>
            <a:endParaRPr sz="500" i="1">
              <a:solidFill>
                <a:schemeClr val="dk1"/>
              </a:solidFill>
              <a:latin typeface="Calibri"/>
              <a:ea typeface="Calibri"/>
              <a:cs typeface="Calibri"/>
              <a:sym typeface="Calibri"/>
            </a:endParaRPr>
          </a:p>
          <a:p>
            <a:pPr marL="0" marR="0" lvl="0" indent="0" algn="ctr" rtl="0">
              <a:spcBef>
                <a:spcPts val="0"/>
              </a:spcBef>
              <a:spcAft>
                <a:spcPts val="0"/>
              </a:spcAft>
              <a:buNone/>
            </a:pPr>
            <a:endParaRPr sz="500" i="1">
              <a:solidFill>
                <a:schemeClr val="dk1"/>
              </a:solidFill>
              <a:latin typeface="Calibri"/>
              <a:ea typeface="Calibri"/>
              <a:cs typeface="Calibri"/>
              <a:sym typeface="Calibri"/>
            </a:endParaRPr>
          </a:p>
          <a:p>
            <a:pPr marL="0" marR="0" lvl="0" indent="0" algn="ctr" rtl="0">
              <a:spcBef>
                <a:spcPts val="0"/>
              </a:spcBef>
              <a:spcAft>
                <a:spcPts val="0"/>
              </a:spcAft>
              <a:buNone/>
            </a:pPr>
            <a:endParaRPr sz="500" i="1">
              <a:solidFill>
                <a:schemeClr val="dk1"/>
              </a:solidFill>
              <a:latin typeface="Calibri"/>
              <a:ea typeface="Calibri"/>
              <a:cs typeface="Calibri"/>
              <a:sym typeface="Calibri"/>
            </a:endParaRPr>
          </a:p>
          <a:p>
            <a:pPr marL="0" marR="0" lvl="0" indent="0" algn="ctr" rtl="0">
              <a:spcBef>
                <a:spcPts val="0"/>
              </a:spcBef>
              <a:spcAft>
                <a:spcPts val="0"/>
              </a:spcAft>
              <a:buNone/>
            </a:pPr>
            <a:endParaRPr sz="500" i="1">
              <a:solidFill>
                <a:schemeClr val="dk1"/>
              </a:solidFill>
              <a:latin typeface="Calibri"/>
              <a:ea typeface="Calibri"/>
              <a:cs typeface="Calibri"/>
              <a:sym typeface="Calibri"/>
            </a:endParaRPr>
          </a:p>
          <a:p>
            <a:pPr marL="0" marR="0" lvl="0" indent="0" algn="ctr" rtl="0">
              <a:spcBef>
                <a:spcPts val="0"/>
              </a:spcBef>
              <a:spcAft>
                <a:spcPts val="0"/>
              </a:spcAft>
              <a:buNone/>
            </a:pPr>
            <a:endParaRPr sz="500" i="1">
              <a:solidFill>
                <a:schemeClr val="dk1"/>
              </a:solidFill>
              <a:latin typeface="Calibri"/>
              <a:ea typeface="Calibri"/>
              <a:cs typeface="Calibri"/>
              <a:sym typeface="Calibri"/>
            </a:endParaRPr>
          </a:p>
          <a:p>
            <a:pPr marL="0" marR="0" lvl="0" indent="0" algn="ctr" rtl="0">
              <a:spcBef>
                <a:spcPts val="0"/>
              </a:spcBef>
              <a:spcAft>
                <a:spcPts val="0"/>
              </a:spcAft>
              <a:buNone/>
            </a:pPr>
            <a:endParaRPr sz="500" i="1">
              <a:solidFill>
                <a:schemeClr val="dk1"/>
              </a:solidFill>
              <a:latin typeface="Calibri"/>
              <a:ea typeface="Calibri"/>
              <a:cs typeface="Calibri"/>
              <a:sym typeface="Calibri"/>
            </a:endParaRPr>
          </a:p>
          <a:p>
            <a:pPr marL="0" marR="0" lvl="0" indent="0" algn="ctr" rtl="0">
              <a:spcBef>
                <a:spcPts val="0"/>
              </a:spcBef>
              <a:spcAft>
                <a:spcPts val="0"/>
              </a:spcAft>
              <a:buNone/>
            </a:pPr>
            <a:endParaRPr sz="500" i="1">
              <a:solidFill>
                <a:schemeClr val="dk1"/>
              </a:solidFill>
              <a:latin typeface="Calibri"/>
              <a:ea typeface="Calibri"/>
              <a:cs typeface="Calibri"/>
              <a:sym typeface="Calibri"/>
            </a:endParaRPr>
          </a:p>
          <a:p>
            <a:pPr marL="0" marR="0" lvl="0" indent="0" algn="ctr" rtl="0">
              <a:spcBef>
                <a:spcPts val="0"/>
              </a:spcBef>
              <a:spcAft>
                <a:spcPts val="0"/>
              </a:spcAft>
              <a:buNone/>
            </a:pPr>
            <a:endParaRPr sz="500" i="1">
              <a:solidFill>
                <a:schemeClr val="dk1"/>
              </a:solidFill>
              <a:latin typeface="Calibri"/>
              <a:ea typeface="Calibri"/>
              <a:cs typeface="Calibri"/>
              <a:sym typeface="Calibri"/>
            </a:endParaRPr>
          </a:p>
          <a:p>
            <a:pPr marL="0" marR="0" lvl="0" indent="0" algn="ctr" rtl="0">
              <a:spcBef>
                <a:spcPts val="0"/>
              </a:spcBef>
              <a:spcAft>
                <a:spcPts val="0"/>
              </a:spcAft>
              <a:buNone/>
            </a:pPr>
            <a:endParaRPr sz="500" i="1">
              <a:solidFill>
                <a:schemeClr val="dk1"/>
              </a:solidFill>
              <a:latin typeface="Calibri"/>
              <a:ea typeface="Calibri"/>
              <a:cs typeface="Calibri"/>
              <a:sym typeface="Calibri"/>
            </a:endParaRPr>
          </a:p>
          <a:p>
            <a:pPr marL="0" marR="0" lvl="0" indent="0" algn="ctr" rtl="0">
              <a:spcBef>
                <a:spcPts val="0"/>
              </a:spcBef>
              <a:spcAft>
                <a:spcPts val="0"/>
              </a:spcAft>
              <a:buNone/>
            </a:pPr>
            <a:endParaRPr sz="500" i="1">
              <a:solidFill>
                <a:schemeClr val="dk1"/>
              </a:solidFill>
              <a:latin typeface="Calibri"/>
              <a:ea typeface="Calibri"/>
              <a:cs typeface="Calibri"/>
              <a:sym typeface="Calibri"/>
            </a:endParaRPr>
          </a:p>
          <a:p>
            <a:pPr marL="0" marR="0" lvl="0" indent="0" algn="ctr" rtl="0">
              <a:spcBef>
                <a:spcPts val="0"/>
              </a:spcBef>
              <a:spcAft>
                <a:spcPts val="0"/>
              </a:spcAft>
              <a:buNone/>
            </a:pPr>
            <a:endParaRPr sz="500" i="1">
              <a:solidFill>
                <a:schemeClr val="dk1"/>
              </a:solidFill>
              <a:latin typeface="Calibri"/>
              <a:ea typeface="Calibri"/>
              <a:cs typeface="Calibri"/>
              <a:sym typeface="Calibri"/>
            </a:endParaRPr>
          </a:p>
          <a:p>
            <a:pPr marL="0" marR="0" lvl="0" indent="0" algn="ctr" rtl="0">
              <a:spcBef>
                <a:spcPts val="0"/>
              </a:spcBef>
              <a:spcAft>
                <a:spcPts val="0"/>
              </a:spcAft>
              <a:buNone/>
            </a:pPr>
            <a:endParaRPr sz="500" i="1">
              <a:solidFill>
                <a:schemeClr val="dk1"/>
              </a:solidFill>
              <a:latin typeface="Calibri"/>
              <a:ea typeface="Calibri"/>
              <a:cs typeface="Calibri"/>
              <a:sym typeface="Calibri"/>
            </a:endParaRPr>
          </a:p>
          <a:p>
            <a:pPr marL="0" marR="0" lvl="0" indent="0" algn="ctr" rtl="0">
              <a:spcBef>
                <a:spcPts val="0"/>
              </a:spcBef>
              <a:spcAft>
                <a:spcPts val="0"/>
              </a:spcAft>
              <a:buNone/>
            </a:pPr>
            <a:r>
              <a:rPr lang="fr-FR" sz="500" i="1">
                <a:solidFill>
                  <a:schemeClr val="dk1"/>
                </a:solidFill>
                <a:latin typeface="Calibri"/>
                <a:ea typeface="Calibri"/>
                <a:cs typeface="Calibri"/>
                <a:sym typeface="Calibri"/>
              </a:rPr>
              <a:t>Taylor Arnold</a:t>
            </a:r>
            <a:endParaRPr/>
          </a:p>
          <a:p>
            <a:pPr marL="0" marR="0" lvl="0" indent="0" algn="ctr" rtl="0">
              <a:spcBef>
                <a:spcPts val="0"/>
              </a:spcBef>
              <a:spcAft>
                <a:spcPts val="0"/>
              </a:spcAft>
              <a:buNone/>
            </a:pPr>
            <a:r>
              <a:rPr lang="fr-FR" sz="500" i="1">
                <a:solidFill>
                  <a:schemeClr val="dk1"/>
                </a:solidFill>
                <a:latin typeface="Calibri"/>
                <a:ea typeface="Calibri"/>
                <a:cs typeface="Calibri"/>
                <a:sym typeface="Calibri"/>
              </a:rPr>
              <a:t>Lauren Tilton</a:t>
            </a:r>
            <a:endParaRPr/>
          </a:p>
        </p:txBody>
      </p:sp>
      <p:cxnSp>
        <p:nvCxnSpPr>
          <p:cNvPr id="156" name="Google Shape;156;p5"/>
          <p:cNvCxnSpPr/>
          <p:nvPr/>
        </p:nvCxnSpPr>
        <p:spPr>
          <a:xfrm>
            <a:off x="10995577" y="1046022"/>
            <a:ext cx="583510" cy="0"/>
          </a:xfrm>
          <a:prstGeom prst="straightConnector1">
            <a:avLst/>
          </a:prstGeom>
          <a:noFill/>
          <a:ln w="9525" cap="flat" cmpd="sng">
            <a:solidFill>
              <a:schemeClr val="accent1"/>
            </a:solidFill>
            <a:prstDash val="solid"/>
            <a:miter lim="800000"/>
            <a:headEnd type="none" w="sm" len="sm"/>
            <a:tailEnd type="none" w="sm" len="sm"/>
          </a:ln>
        </p:spPr>
      </p:cxnSp>
      <p:pic>
        <p:nvPicPr>
          <p:cNvPr id="157" name="Google Shape;157;p5" descr="Une image contenant texte, différent&#10;&#10;Description générée automatiquement"/>
          <p:cNvPicPr preferRelativeResize="0"/>
          <p:nvPr/>
        </p:nvPicPr>
        <p:blipFill rotWithShape="1">
          <a:blip r:embed="rId11">
            <a:alphaModFix/>
          </a:blip>
          <a:srcRect/>
          <a:stretch/>
        </p:blipFill>
        <p:spPr>
          <a:xfrm>
            <a:off x="10867542" y="1324649"/>
            <a:ext cx="916256" cy="916256"/>
          </a:xfrm>
          <a:prstGeom prst="rect">
            <a:avLst/>
          </a:prstGeom>
          <a:noFill/>
          <a:ln>
            <a:noFill/>
          </a:ln>
        </p:spPr>
      </p:pic>
      <p:pic>
        <p:nvPicPr>
          <p:cNvPr id="158" name="Google Shape;158;p5"/>
          <p:cNvPicPr preferRelativeResize="0"/>
          <p:nvPr/>
        </p:nvPicPr>
        <p:blipFill rotWithShape="1">
          <a:blip r:embed="rId12">
            <a:alphaModFix/>
          </a:blip>
          <a:srcRect/>
          <a:stretch/>
        </p:blipFill>
        <p:spPr>
          <a:xfrm>
            <a:off x="11311209" y="6498187"/>
            <a:ext cx="791704" cy="276999"/>
          </a:xfrm>
          <a:prstGeom prst="rect">
            <a:avLst/>
          </a:prstGeom>
          <a:noFill/>
          <a:ln>
            <a:noFill/>
          </a:ln>
        </p:spPr>
      </p:pic>
      <p:sp>
        <p:nvSpPr>
          <p:cNvPr id="159" name="Google Shape;159;p5"/>
          <p:cNvSpPr txBox="1"/>
          <p:nvPr/>
        </p:nvSpPr>
        <p:spPr>
          <a:xfrm>
            <a:off x="89087" y="6498187"/>
            <a:ext cx="4661587"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200">
                <a:solidFill>
                  <a:srgbClr val="595959"/>
                </a:solidFill>
                <a:latin typeface="Courier"/>
                <a:ea typeface="Courier"/>
                <a:cs typeface="Courier"/>
                <a:sym typeface="Courier"/>
              </a:rPr>
              <a:t>01 – Six TV Families | </a:t>
            </a:r>
            <a:r>
              <a:rPr lang="fr-FR" sz="1200" b="1">
                <a:solidFill>
                  <a:srgbClr val="595959"/>
                </a:solidFill>
                <a:latin typeface="Courier"/>
                <a:ea typeface="Courier"/>
                <a:cs typeface="Courier"/>
                <a:sym typeface="Courier"/>
              </a:rPr>
              <a:t>Introduction</a:t>
            </a:r>
            <a:endParaRPr sz="1200">
              <a:solidFill>
                <a:srgbClr val="595959"/>
              </a:solidFill>
              <a:latin typeface="Courier"/>
              <a:ea typeface="Courier"/>
              <a:cs typeface="Courier"/>
              <a:sym typeface="Courier"/>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675"/>
        <p:cNvGrpSpPr/>
        <p:nvPr/>
      </p:nvGrpSpPr>
      <p:grpSpPr>
        <a:xfrm>
          <a:off x="0" y="0"/>
          <a:ext cx="0" cy="0"/>
          <a:chOff x="0" y="0"/>
          <a:chExt cx="0" cy="0"/>
        </a:xfrm>
      </p:grpSpPr>
      <p:pic>
        <p:nvPicPr>
          <p:cNvPr id="676" name="Google Shape;676;p50"/>
          <p:cNvPicPr preferRelativeResize="0"/>
          <p:nvPr/>
        </p:nvPicPr>
        <p:blipFill rotWithShape="1">
          <a:blip r:embed="rId3">
            <a:alphaModFix/>
          </a:blip>
          <a:srcRect/>
          <a:stretch/>
        </p:blipFill>
        <p:spPr>
          <a:xfrm>
            <a:off x="11311209" y="6498187"/>
            <a:ext cx="791704" cy="276999"/>
          </a:xfrm>
          <a:prstGeom prst="rect">
            <a:avLst/>
          </a:prstGeom>
          <a:noFill/>
          <a:ln>
            <a:noFill/>
          </a:ln>
        </p:spPr>
      </p:pic>
      <p:sp>
        <p:nvSpPr>
          <p:cNvPr id="677" name="Google Shape;677;p50"/>
          <p:cNvSpPr txBox="1"/>
          <p:nvPr/>
        </p:nvSpPr>
        <p:spPr>
          <a:xfrm>
            <a:off x="89087" y="6498187"/>
            <a:ext cx="4661587"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200">
                <a:solidFill>
                  <a:srgbClr val="595959"/>
                </a:solidFill>
                <a:latin typeface="Courier"/>
                <a:ea typeface="Courier"/>
                <a:cs typeface="Courier"/>
                <a:sym typeface="Courier"/>
              </a:rPr>
              <a:t>01 – Six TV Families | </a:t>
            </a:r>
            <a:r>
              <a:rPr lang="fr-FR" sz="1200" b="1">
                <a:solidFill>
                  <a:srgbClr val="595959"/>
                </a:solidFill>
                <a:latin typeface="Courier"/>
                <a:ea typeface="Courier"/>
                <a:cs typeface="Courier"/>
                <a:sym typeface="Courier"/>
              </a:rPr>
              <a:t>Eye tracking</a:t>
            </a:r>
            <a:endParaRPr sz="1200">
              <a:solidFill>
                <a:srgbClr val="595959"/>
              </a:solidFill>
              <a:latin typeface="Courier"/>
              <a:ea typeface="Courier"/>
              <a:cs typeface="Courier"/>
              <a:sym typeface="Courier"/>
            </a:endParaRPr>
          </a:p>
        </p:txBody>
      </p:sp>
      <p:sp>
        <p:nvSpPr>
          <p:cNvPr id="678" name="Google Shape;678;p50"/>
          <p:cNvSpPr txBox="1"/>
          <p:nvPr/>
        </p:nvSpPr>
        <p:spPr>
          <a:xfrm>
            <a:off x="601830" y="803005"/>
            <a:ext cx="5252400" cy="341700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fr-FR" sz="1800">
                <a:solidFill>
                  <a:srgbClr val="3F3F3F"/>
                </a:solidFill>
                <a:latin typeface="Palatino"/>
                <a:ea typeface="Palatino"/>
                <a:cs typeface="Palatino"/>
                <a:sym typeface="Palatino"/>
              </a:rPr>
              <a:t>One question naturally arises with these results is how they relate the way the materials would be watched and received. As follow-up questions, would like to know:</a:t>
            </a:r>
            <a:endParaRPr/>
          </a:p>
          <a:p>
            <a:pPr marL="457200" marR="0" lvl="1" indent="0" algn="just" rtl="0">
              <a:spcBef>
                <a:spcPts val="0"/>
              </a:spcBef>
              <a:spcAft>
                <a:spcPts val="0"/>
              </a:spcAft>
              <a:buNone/>
            </a:pPr>
            <a:endParaRPr sz="1800" b="0" i="0" u="none" strike="noStrike" cap="none">
              <a:solidFill>
                <a:srgbClr val="3F3F3F"/>
              </a:solidFill>
              <a:latin typeface="Palatino"/>
              <a:ea typeface="Palatino"/>
              <a:cs typeface="Palatino"/>
              <a:sym typeface="Palatino"/>
            </a:endParaRPr>
          </a:p>
          <a:p>
            <a:pPr marL="457200" marR="0" lvl="1" indent="0" algn="just" rtl="0">
              <a:spcBef>
                <a:spcPts val="0"/>
              </a:spcBef>
              <a:spcAft>
                <a:spcPts val="0"/>
              </a:spcAft>
              <a:buNone/>
            </a:pPr>
            <a:r>
              <a:rPr lang="fr-FR" sz="1800" b="1" i="0" u="none" strike="noStrike" cap="none">
                <a:solidFill>
                  <a:srgbClr val="3F3F3F"/>
                </a:solidFill>
                <a:latin typeface="Palatino"/>
                <a:ea typeface="Palatino"/>
                <a:cs typeface="Palatino"/>
                <a:sym typeface="Palatino"/>
              </a:rPr>
              <a:t>RQ #4: </a:t>
            </a:r>
            <a:r>
              <a:rPr lang="fr-FR" sz="1800" b="0" i="0" u="none" strike="noStrike" cap="none">
                <a:solidFill>
                  <a:srgbClr val="3F3F3F"/>
                </a:solidFill>
                <a:latin typeface="Palatino"/>
                <a:ea typeface="Palatino"/>
                <a:cs typeface="Palatino"/>
                <a:sym typeface="Palatino"/>
              </a:rPr>
              <a:t>Do people tend to focus on people and faces on screen? How long does it take to refocus after a cut?</a:t>
            </a:r>
            <a:endParaRPr sz="1800" b="1" i="0" u="none" strike="noStrike" cap="none">
              <a:solidFill>
                <a:srgbClr val="3F3F3F"/>
              </a:solidFill>
              <a:latin typeface="Palatino"/>
              <a:ea typeface="Palatino"/>
              <a:cs typeface="Palatino"/>
              <a:sym typeface="Palatino"/>
            </a:endParaRPr>
          </a:p>
          <a:p>
            <a:pPr marL="457200" marR="0" lvl="1" indent="0" algn="just" rtl="0">
              <a:spcBef>
                <a:spcPts val="0"/>
              </a:spcBef>
              <a:spcAft>
                <a:spcPts val="0"/>
              </a:spcAft>
              <a:buNone/>
            </a:pPr>
            <a:endParaRPr sz="1800" b="0" i="0" u="none" strike="noStrike" cap="none">
              <a:solidFill>
                <a:srgbClr val="3F3F3F"/>
              </a:solidFill>
              <a:latin typeface="Palatino"/>
              <a:ea typeface="Palatino"/>
              <a:cs typeface="Palatino"/>
              <a:sym typeface="Palatino"/>
            </a:endParaRPr>
          </a:p>
          <a:p>
            <a:pPr marL="457200" marR="0" lvl="1" indent="0" algn="just" rtl="0">
              <a:spcBef>
                <a:spcPts val="0"/>
              </a:spcBef>
              <a:spcAft>
                <a:spcPts val="0"/>
              </a:spcAft>
              <a:buNone/>
            </a:pPr>
            <a:r>
              <a:rPr lang="fr-FR" sz="1800" b="1" i="0" u="none" strike="noStrike" cap="none">
                <a:solidFill>
                  <a:srgbClr val="3F3F3F"/>
                </a:solidFill>
                <a:latin typeface="Palatino"/>
                <a:ea typeface="Palatino"/>
                <a:cs typeface="Palatino"/>
                <a:sym typeface="Palatino"/>
              </a:rPr>
              <a:t>RQ #5: </a:t>
            </a:r>
            <a:r>
              <a:rPr lang="fr-FR" sz="1800" b="0" i="0" u="none" strike="noStrike" cap="none">
                <a:solidFill>
                  <a:srgbClr val="3F3F3F"/>
                </a:solidFill>
                <a:latin typeface="Palatino"/>
                <a:ea typeface="Palatino"/>
                <a:cs typeface="Palatino"/>
                <a:sym typeface="Palatino"/>
              </a:rPr>
              <a:t>When multiple faces are present, do people look at both? What effects whether they do.</a:t>
            </a:r>
            <a:endParaRPr/>
          </a:p>
        </p:txBody>
      </p:sp>
      <p:sp>
        <p:nvSpPr>
          <p:cNvPr id="679" name="Google Shape;679;p50"/>
          <p:cNvSpPr txBox="1"/>
          <p:nvPr/>
        </p:nvSpPr>
        <p:spPr>
          <a:xfrm>
            <a:off x="362356" y="103070"/>
            <a:ext cx="8424290"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2800" b="1">
                <a:solidFill>
                  <a:srgbClr val="3F3F3F"/>
                </a:solidFill>
                <a:latin typeface="Calibri"/>
                <a:ea typeface="Calibri"/>
                <a:cs typeface="Calibri"/>
                <a:sym typeface="Calibri"/>
              </a:rPr>
              <a:t>Reception</a:t>
            </a:r>
            <a:endParaRPr/>
          </a:p>
        </p:txBody>
      </p:sp>
      <p:sp>
        <p:nvSpPr>
          <p:cNvPr id="680" name="Google Shape;680;p50"/>
          <p:cNvSpPr txBox="1"/>
          <p:nvPr/>
        </p:nvSpPr>
        <p:spPr>
          <a:xfrm>
            <a:off x="6454627" y="5042476"/>
            <a:ext cx="5252434" cy="25391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1050">
                <a:solidFill>
                  <a:srgbClr val="7F7F7F"/>
                </a:solidFill>
                <a:latin typeface="Palatino"/>
                <a:ea typeface="Palatino"/>
                <a:cs typeface="Palatino"/>
                <a:sym typeface="Palatino"/>
              </a:rPr>
              <a:t>Women watching television, Chicago (1960).</a:t>
            </a:r>
            <a:endParaRPr/>
          </a:p>
        </p:txBody>
      </p:sp>
      <p:pic>
        <p:nvPicPr>
          <p:cNvPr id="681" name="Google Shape;681;p50"/>
          <p:cNvPicPr preferRelativeResize="0"/>
          <p:nvPr/>
        </p:nvPicPr>
        <p:blipFill rotWithShape="1">
          <a:blip r:embed="rId4">
            <a:alphaModFix/>
          </a:blip>
          <a:srcRect/>
          <a:stretch/>
        </p:blipFill>
        <p:spPr>
          <a:xfrm>
            <a:off x="6222123" y="1139835"/>
            <a:ext cx="5667175" cy="3780673"/>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685"/>
        <p:cNvGrpSpPr/>
        <p:nvPr/>
      </p:nvGrpSpPr>
      <p:grpSpPr>
        <a:xfrm>
          <a:off x="0" y="0"/>
          <a:ext cx="0" cy="0"/>
          <a:chOff x="0" y="0"/>
          <a:chExt cx="0" cy="0"/>
        </a:xfrm>
      </p:grpSpPr>
      <p:pic>
        <p:nvPicPr>
          <p:cNvPr id="686" name="Google Shape;686;p51"/>
          <p:cNvPicPr preferRelativeResize="0"/>
          <p:nvPr/>
        </p:nvPicPr>
        <p:blipFill rotWithShape="1">
          <a:blip r:embed="rId3">
            <a:alphaModFix/>
          </a:blip>
          <a:srcRect/>
          <a:stretch/>
        </p:blipFill>
        <p:spPr>
          <a:xfrm>
            <a:off x="11311209" y="6498187"/>
            <a:ext cx="791704" cy="276999"/>
          </a:xfrm>
          <a:prstGeom prst="rect">
            <a:avLst/>
          </a:prstGeom>
          <a:noFill/>
          <a:ln>
            <a:noFill/>
          </a:ln>
        </p:spPr>
      </p:pic>
      <p:sp>
        <p:nvSpPr>
          <p:cNvPr id="687" name="Google Shape;687;p51"/>
          <p:cNvSpPr txBox="1"/>
          <p:nvPr/>
        </p:nvSpPr>
        <p:spPr>
          <a:xfrm>
            <a:off x="89087" y="6498187"/>
            <a:ext cx="4661587"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200">
                <a:solidFill>
                  <a:srgbClr val="595959"/>
                </a:solidFill>
                <a:latin typeface="Courier"/>
                <a:ea typeface="Courier"/>
                <a:cs typeface="Courier"/>
                <a:sym typeface="Courier"/>
              </a:rPr>
              <a:t>01 – Six TV Families | </a:t>
            </a:r>
            <a:r>
              <a:rPr lang="fr-FR" sz="1200" b="1">
                <a:solidFill>
                  <a:srgbClr val="595959"/>
                </a:solidFill>
                <a:latin typeface="Courier"/>
                <a:ea typeface="Courier"/>
                <a:cs typeface="Courier"/>
                <a:sym typeface="Courier"/>
              </a:rPr>
              <a:t>Eye tracking</a:t>
            </a:r>
            <a:endParaRPr sz="1200">
              <a:solidFill>
                <a:srgbClr val="595959"/>
              </a:solidFill>
              <a:latin typeface="Courier"/>
              <a:ea typeface="Courier"/>
              <a:cs typeface="Courier"/>
              <a:sym typeface="Courier"/>
            </a:endParaRPr>
          </a:p>
        </p:txBody>
      </p:sp>
      <p:sp>
        <p:nvSpPr>
          <p:cNvPr id="688" name="Google Shape;688;p51"/>
          <p:cNvSpPr txBox="1"/>
          <p:nvPr/>
        </p:nvSpPr>
        <p:spPr>
          <a:xfrm>
            <a:off x="601830" y="803005"/>
            <a:ext cx="5252400" cy="480240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fr-FR" sz="1800">
                <a:solidFill>
                  <a:srgbClr val="3F3F3F"/>
                </a:solidFill>
                <a:latin typeface="Palatino"/>
                <a:ea typeface="Palatino"/>
                <a:cs typeface="Palatino"/>
                <a:sym typeface="Palatino"/>
              </a:rPr>
              <a:t>One question naturally arises with these results is how they relate the way the materials would be watched and received. As follow-up questions, would like to know:</a:t>
            </a:r>
            <a:endParaRPr/>
          </a:p>
          <a:p>
            <a:pPr marL="457200" marR="0" lvl="1" indent="0" algn="just" rtl="0">
              <a:spcBef>
                <a:spcPts val="0"/>
              </a:spcBef>
              <a:spcAft>
                <a:spcPts val="0"/>
              </a:spcAft>
              <a:buNone/>
            </a:pPr>
            <a:endParaRPr sz="1800" b="0" i="0" u="none" strike="noStrike" cap="none">
              <a:solidFill>
                <a:srgbClr val="3F3F3F"/>
              </a:solidFill>
              <a:latin typeface="Palatino"/>
              <a:ea typeface="Palatino"/>
              <a:cs typeface="Palatino"/>
              <a:sym typeface="Palatino"/>
            </a:endParaRPr>
          </a:p>
          <a:p>
            <a:pPr marL="457200" marR="0" lvl="1" indent="0" algn="just" rtl="0">
              <a:spcBef>
                <a:spcPts val="0"/>
              </a:spcBef>
              <a:spcAft>
                <a:spcPts val="0"/>
              </a:spcAft>
              <a:buNone/>
            </a:pPr>
            <a:r>
              <a:rPr lang="fr-FR" sz="1800" b="1" i="0" u="none" strike="noStrike" cap="none">
                <a:solidFill>
                  <a:srgbClr val="3F3F3F"/>
                </a:solidFill>
                <a:latin typeface="Palatino"/>
                <a:ea typeface="Palatino"/>
                <a:cs typeface="Palatino"/>
                <a:sym typeface="Palatino"/>
              </a:rPr>
              <a:t>RQ #4: </a:t>
            </a:r>
            <a:r>
              <a:rPr lang="fr-FR" sz="1800" b="0" i="0" u="none" strike="noStrike" cap="none">
                <a:solidFill>
                  <a:srgbClr val="3F3F3F"/>
                </a:solidFill>
                <a:latin typeface="Palatino"/>
                <a:ea typeface="Palatino"/>
                <a:cs typeface="Palatino"/>
                <a:sym typeface="Palatino"/>
              </a:rPr>
              <a:t>Do people tend to focus on people and faces on screen? How long does it take to refocus after a cut?</a:t>
            </a:r>
            <a:endParaRPr sz="1800" b="1" i="0" u="none" strike="noStrike" cap="none">
              <a:solidFill>
                <a:srgbClr val="3F3F3F"/>
              </a:solidFill>
              <a:latin typeface="Palatino"/>
              <a:ea typeface="Palatino"/>
              <a:cs typeface="Palatino"/>
              <a:sym typeface="Palatino"/>
            </a:endParaRPr>
          </a:p>
          <a:p>
            <a:pPr marL="457200" marR="0" lvl="1" indent="0" algn="just" rtl="0">
              <a:spcBef>
                <a:spcPts val="0"/>
              </a:spcBef>
              <a:spcAft>
                <a:spcPts val="0"/>
              </a:spcAft>
              <a:buNone/>
            </a:pPr>
            <a:endParaRPr sz="1800" b="0" i="0" u="none" strike="noStrike" cap="none">
              <a:solidFill>
                <a:srgbClr val="3F3F3F"/>
              </a:solidFill>
              <a:latin typeface="Palatino"/>
              <a:ea typeface="Palatino"/>
              <a:cs typeface="Palatino"/>
              <a:sym typeface="Palatino"/>
            </a:endParaRPr>
          </a:p>
          <a:p>
            <a:pPr marL="457200" marR="0" lvl="1" indent="0" algn="just" rtl="0">
              <a:spcBef>
                <a:spcPts val="0"/>
              </a:spcBef>
              <a:spcAft>
                <a:spcPts val="0"/>
              </a:spcAft>
              <a:buNone/>
            </a:pPr>
            <a:r>
              <a:rPr lang="fr-FR" sz="1800" b="1" i="0" u="none" strike="noStrike" cap="none">
                <a:solidFill>
                  <a:srgbClr val="3F3F3F"/>
                </a:solidFill>
                <a:latin typeface="Palatino"/>
                <a:ea typeface="Palatino"/>
                <a:cs typeface="Palatino"/>
                <a:sym typeface="Palatino"/>
              </a:rPr>
              <a:t>RQ #5: </a:t>
            </a:r>
            <a:r>
              <a:rPr lang="fr-FR" sz="1800" b="0" i="0" u="none" strike="noStrike" cap="none">
                <a:solidFill>
                  <a:srgbClr val="3F3F3F"/>
                </a:solidFill>
                <a:latin typeface="Palatino"/>
                <a:ea typeface="Palatino"/>
                <a:cs typeface="Palatino"/>
                <a:sym typeface="Palatino"/>
              </a:rPr>
              <a:t>When multiple faces are present, do people look at both? What effects whether they do.</a:t>
            </a:r>
            <a:endParaRPr/>
          </a:p>
          <a:p>
            <a:pPr marL="0" marR="0" lvl="0" indent="0" algn="just" rtl="0">
              <a:spcBef>
                <a:spcPts val="0"/>
              </a:spcBef>
              <a:spcAft>
                <a:spcPts val="0"/>
              </a:spcAft>
              <a:buNone/>
            </a:pPr>
            <a:endParaRPr sz="1800">
              <a:solidFill>
                <a:srgbClr val="3F3F3F"/>
              </a:solidFill>
              <a:latin typeface="Palatino"/>
              <a:ea typeface="Palatino"/>
              <a:cs typeface="Palatino"/>
              <a:sym typeface="Palatino"/>
            </a:endParaRPr>
          </a:p>
          <a:p>
            <a:pPr marL="0" marR="0" lvl="0" indent="0" algn="just" rtl="0">
              <a:spcBef>
                <a:spcPts val="0"/>
              </a:spcBef>
              <a:spcAft>
                <a:spcPts val="0"/>
              </a:spcAft>
              <a:buNone/>
            </a:pPr>
            <a:r>
              <a:rPr lang="fr-FR" sz="1800">
                <a:solidFill>
                  <a:srgbClr val="3F3F3F"/>
                </a:solidFill>
                <a:latin typeface="Palatino"/>
                <a:ea typeface="Palatino"/>
                <a:cs typeface="Palatino"/>
                <a:sym typeface="Palatino"/>
              </a:rPr>
              <a:t>Will not be able to fully answer these rich questions, but can get some answers using an existing, open eye tracking dataset (</a:t>
            </a:r>
            <a:r>
              <a:rPr lang="fr-FR" sz="1800" b="1">
                <a:solidFill>
                  <a:srgbClr val="3F3F3F"/>
                </a:solidFill>
                <a:latin typeface="Palatino"/>
                <a:ea typeface="Palatino"/>
                <a:cs typeface="Palatino"/>
                <a:sym typeface="Palatino"/>
              </a:rPr>
              <a:t>63</a:t>
            </a:r>
            <a:r>
              <a:rPr lang="fr-FR" sz="1800">
                <a:solidFill>
                  <a:srgbClr val="3F3F3F"/>
                </a:solidFill>
                <a:latin typeface="Palatino"/>
                <a:ea typeface="Palatino"/>
                <a:cs typeface="Palatino"/>
                <a:sym typeface="Palatino"/>
              </a:rPr>
              <a:t> participants watching </a:t>
            </a:r>
            <a:r>
              <a:rPr lang="fr-FR" sz="1800" b="1">
                <a:solidFill>
                  <a:srgbClr val="3F3F3F"/>
                </a:solidFill>
                <a:latin typeface="Palatino"/>
                <a:ea typeface="Palatino"/>
                <a:cs typeface="Palatino"/>
                <a:sym typeface="Palatino"/>
              </a:rPr>
              <a:t>125</a:t>
            </a:r>
            <a:r>
              <a:rPr lang="fr-FR" sz="1800">
                <a:solidFill>
                  <a:srgbClr val="3F3F3F"/>
                </a:solidFill>
                <a:latin typeface="Palatino"/>
                <a:ea typeface="Palatino"/>
                <a:cs typeface="Palatino"/>
                <a:sym typeface="Palatino"/>
              </a:rPr>
              <a:t> clips).</a:t>
            </a:r>
            <a:endParaRPr/>
          </a:p>
        </p:txBody>
      </p:sp>
      <p:sp>
        <p:nvSpPr>
          <p:cNvPr id="689" name="Google Shape;689;p51"/>
          <p:cNvSpPr txBox="1"/>
          <p:nvPr/>
        </p:nvSpPr>
        <p:spPr>
          <a:xfrm>
            <a:off x="362356" y="103070"/>
            <a:ext cx="8424290"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2800" b="1">
                <a:solidFill>
                  <a:srgbClr val="3F3F3F"/>
                </a:solidFill>
                <a:latin typeface="Calibri"/>
                <a:ea typeface="Calibri"/>
                <a:cs typeface="Calibri"/>
                <a:sym typeface="Calibri"/>
              </a:rPr>
              <a:t>Reception</a:t>
            </a:r>
            <a:endParaRPr/>
          </a:p>
        </p:txBody>
      </p:sp>
      <p:sp>
        <p:nvSpPr>
          <p:cNvPr id="690" name="Google Shape;690;p51"/>
          <p:cNvSpPr txBox="1"/>
          <p:nvPr/>
        </p:nvSpPr>
        <p:spPr>
          <a:xfrm>
            <a:off x="559579" y="5850009"/>
            <a:ext cx="5252434" cy="415498"/>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fr-FR" sz="1050">
                <a:solidFill>
                  <a:srgbClr val="7F7F7F"/>
                </a:solidFill>
                <a:latin typeface="Palatino"/>
                <a:ea typeface="Palatino"/>
                <a:cs typeface="Palatino"/>
                <a:sym typeface="Palatino"/>
              </a:rPr>
              <a:t>Costela, Francisco and Russell Woods (2019). "A free database of eye movements watching ‘Hollywood’ videoclips." </a:t>
            </a:r>
            <a:r>
              <a:rPr lang="fr-FR" sz="1050" i="1">
                <a:solidFill>
                  <a:srgbClr val="7F7F7F"/>
                </a:solidFill>
                <a:latin typeface="Palatino"/>
                <a:ea typeface="Palatino"/>
                <a:cs typeface="Palatino"/>
                <a:sym typeface="Palatino"/>
              </a:rPr>
              <a:t>Data in Brief</a:t>
            </a:r>
            <a:r>
              <a:rPr lang="fr-FR" sz="1050">
                <a:solidFill>
                  <a:srgbClr val="7F7F7F"/>
                </a:solidFill>
                <a:latin typeface="Palatino"/>
                <a:ea typeface="Palatino"/>
                <a:cs typeface="Palatino"/>
                <a:sym typeface="Palatino"/>
              </a:rPr>
              <a:t>, 5(2019): 1-9.</a:t>
            </a:r>
            <a:endParaRPr/>
          </a:p>
        </p:txBody>
      </p:sp>
      <p:sp>
        <p:nvSpPr>
          <p:cNvPr id="691" name="Google Shape;691;p51"/>
          <p:cNvSpPr txBox="1"/>
          <p:nvPr/>
        </p:nvSpPr>
        <p:spPr>
          <a:xfrm>
            <a:off x="6454627" y="5042476"/>
            <a:ext cx="5252434" cy="25391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1050">
                <a:solidFill>
                  <a:srgbClr val="7F7F7F"/>
                </a:solidFill>
                <a:latin typeface="Palatino"/>
                <a:ea typeface="Palatino"/>
                <a:cs typeface="Palatino"/>
                <a:sym typeface="Palatino"/>
              </a:rPr>
              <a:t>Example experimental setup in an eye-tracking laboratory.</a:t>
            </a:r>
            <a:endParaRPr/>
          </a:p>
        </p:txBody>
      </p:sp>
      <p:pic>
        <p:nvPicPr>
          <p:cNvPr id="692" name="Google Shape;692;p51"/>
          <p:cNvPicPr preferRelativeResize="0"/>
          <p:nvPr/>
        </p:nvPicPr>
        <p:blipFill rotWithShape="1">
          <a:blip r:embed="rId4">
            <a:alphaModFix/>
          </a:blip>
          <a:srcRect/>
          <a:stretch/>
        </p:blipFill>
        <p:spPr>
          <a:xfrm>
            <a:off x="6226616" y="1144527"/>
            <a:ext cx="5661349" cy="3775981"/>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696"/>
        <p:cNvGrpSpPr/>
        <p:nvPr/>
      </p:nvGrpSpPr>
      <p:grpSpPr>
        <a:xfrm>
          <a:off x="0" y="0"/>
          <a:ext cx="0" cy="0"/>
          <a:chOff x="0" y="0"/>
          <a:chExt cx="0" cy="0"/>
        </a:xfrm>
      </p:grpSpPr>
      <p:pic>
        <p:nvPicPr>
          <p:cNvPr id="697" name="Google Shape;697;p52"/>
          <p:cNvPicPr preferRelativeResize="0"/>
          <p:nvPr/>
        </p:nvPicPr>
        <p:blipFill rotWithShape="1">
          <a:blip r:embed="rId3">
            <a:alphaModFix/>
          </a:blip>
          <a:srcRect/>
          <a:stretch/>
        </p:blipFill>
        <p:spPr>
          <a:xfrm>
            <a:off x="6247293" y="757138"/>
            <a:ext cx="5343724" cy="5343724"/>
          </a:xfrm>
          <a:prstGeom prst="rect">
            <a:avLst/>
          </a:prstGeom>
          <a:noFill/>
          <a:ln>
            <a:noFill/>
          </a:ln>
        </p:spPr>
      </p:pic>
      <p:pic>
        <p:nvPicPr>
          <p:cNvPr id="698" name="Google Shape;698;p52"/>
          <p:cNvPicPr preferRelativeResize="0"/>
          <p:nvPr/>
        </p:nvPicPr>
        <p:blipFill rotWithShape="1">
          <a:blip r:embed="rId4">
            <a:alphaModFix/>
          </a:blip>
          <a:srcRect/>
          <a:stretch/>
        </p:blipFill>
        <p:spPr>
          <a:xfrm>
            <a:off x="11311209" y="6498187"/>
            <a:ext cx="791704" cy="276999"/>
          </a:xfrm>
          <a:prstGeom prst="rect">
            <a:avLst/>
          </a:prstGeom>
          <a:noFill/>
          <a:ln>
            <a:noFill/>
          </a:ln>
        </p:spPr>
      </p:pic>
      <p:sp>
        <p:nvSpPr>
          <p:cNvPr id="699" name="Google Shape;699;p52"/>
          <p:cNvSpPr txBox="1"/>
          <p:nvPr/>
        </p:nvSpPr>
        <p:spPr>
          <a:xfrm>
            <a:off x="89087" y="6498187"/>
            <a:ext cx="4661587"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200">
                <a:solidFill>
                  <a:srgbClr val="595959"/>
                </a:solidFill>
                <a:latin typeface="Courier"/>
                <a:ea typeface="Courier"/>
                <a:cs typeface="Courier"/>
                <a:sym typeface="Courier"/>
              </a:rPr>
              <a:t>01 – Six TV Families | </a:t>
            </a:r>
            <a:r>
              <a:rPr lang="fr-FR" sz="1200" b="1">
                <a:solidFill>
                  <a:srgbClr val="595959"/>
                </a:solidFill>
                <a:latin typeface="Courier"/>
                <a:ea typeface="Courier"/>
                <a:cs typeface="Courier"/>
                <a:sym typeface="Courier"/>
              </a:rPr>
              <a:t>Eye tracking</a:t>
            </a:r>
            <a:endParaRPr sz="1200">
              <a:solidFill>
                <a:srgbClr val="595959"/>
              </a:solidFill>
              <a:latin typeface="Courier"/>
              <a:ea typeface="Courier"/>
              <a:cs typeface="Courier"/>
              <a:sym typeface="Courier"/>
            </a:endParaRPr>
          </a:p>
        </p:txBody>
      </p:sp>
      <p:sp>
        <p:nvSpPr>
          <p:cNvPr id="700" name="Google Shape;700;p52"/>
          <p:cNvSpPr txBox="1"/>
          <p:nvPr/>
        </p:nvSpPr>
        <p:spPr>
          <a:xfrm>
            <a:off x="600983" y="932213"/>
            <a:ext cx="5252434" cy="1477328"/>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fr-FR" sz="1800">
                <a:solidFill>
                  <a:srgbClr val="3F3F3F"/>
                </a:solidFill>
                <a:latin typeface="Palatino"/>
                <a:ea typeface="Palatino"/>
                <a:cs typeface="Palatino"/>
                <a:sym typeface="Palatino"/>
              </a:rPr>
              <a:t>Rapid eye movements known as saccades occur frequently across the dataset. These peak between </a:t>
            </a:r>
            <a:r>
              <a:rPr lang="fr-FR" sz="1800" b="1">
                <a:solidFill>
                  <a:srgbClr val="3F3F3F"/>
                </a:solidFill>
                <a:latin typeface="Palatino"/>
                <a:ea typeface="Palatino"/>
                <a:cs typeface="Palatino"/>
                <a:sym typeface="Palatino"/>
              </a:rPr>
              <a:t>170-190 ms</a:t>
            </a:r>
            <a:r>
              <a:rPr lang="fr-FR" sz="1800">
                <a:solidFill>
                  <a:srgbClr val="3F3F3F"/>
                </a:solidFill>
                <a:latin typeface="Palatino"/>
                <a:ea typeface="Palatino"/>
                <a:cs typeface="Palatino"/>
                <a:sym typeface="Palatino"/>
              </a:rPr>
              <a:t>, the average of eye movements peaking around an average of over 30°/s of angular velocity.</a:t>
            </a:r>
            <a:endParaRPr/>
          </a:p>
        </p:txBody>
      </p:sp>
      <p:sp>
        <p:nvSpPr>
          <p:cNvPr id="701" name="Google Shape;701;p52"/>
          <p:cNvSpPr txBox="1"/>
          <p:nvPr/>
        </p:nvSpPr>
        <p:spPr>
          <a:xfrm>
            <a:off x="362356" y="103070"/>
            <a:ext cx="8424290"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2800" b="1">
                <a:solidFill>
                  <a:srgbClr val="3F3F3F"/>
                </a:solidFill>
                <a:latin typeface="Calibri"/>
                <a:ea typeface="Calibri"/>
                <a:cs typeface="Calibri"/>
                <a:sym typeface="Calibri"/>
              </a:rPr>
              <a:t>RQ #5: Reaction to shot breaks</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705"/>
        <p:cNvGrpSpPr/>
        <p:nvPr/>
      </p:nvGrpSpPr>
      <p:grpSpPr>
        <a:xfrm>
          <a:off x="0" y="0"/>
          <a:ext cx="0" cy="0"/>
          <a:chOff x="0" y="0"/>
          <a:chExt cx="0" cy="0"/>
        </a:xfrm>
      </p:grpSpPr>
      <p:pic>
        <p:nvPicPr>
          <p:cNvPr id="706" name="Google Shape;706;p53"/>
          <p:cNvPicPr preferRelativeResize="0"/>
          <p:nvPr/>
        </p:nvPicPr>
        <p:blipFill rotWithShape="1">
          <a:blip r:embed="rId3">
            <a:alphaModFix/>
          </a:blip>
          <a:srcRect/>
          <a:stretch/>
        </p:blipFill>
        <p:spPr>
          <a:xfrm>
            <a:off x="6260349" y="757247"/>
            <a:ext cx="5343724" cy="5343724"/>
          </a:xfrm>
          <a:prstGeom prst="rect">
            <a:avLst/>
          </a:prstGeom>
          <a:noFill/>
          <a:ln>
            <a:noFill/>
          </a:ln>
        </p:spPr>
      </p:pic>
      <p:pic>
        <p:nvPicPr>
          <p:cNvPr id="707" name="Google Shape;707;p53"/>
          <p:cNvPicPr preferRelativeResize="0"/>
          <p:nvPr/>
        </p:nvPicPr>
        <p:blipFill rotWithShape="1">
          <a:blip r:embed="rId4">
            <a:alphaModFix/>
          </a:blip>
          <a:srcRect/>
          <a:stretch/>
        </p:blipFill>
        <p:spPr>
          <a:xfrm>
            <a:off x="11311209" y="6498187"/>
            <a:ext cx="791704" cy="276999"/>
          </a:xfrm>
          <a:prstGeom prst="rect">
            <a:avLst/>
          </a:prstGeom>
          <a:noFill/>
          <a:ln>
            <a:noFill/>
          </a:ln>
        </p:spPr>
      </p:pic>
      <p:sp>
        <p:nvSpPr>
          <p:cNvPr id="708" name="Google Shape;708;p53"/>
          <p:cNvSpPr txBox="1"/>
          <p:nvPr/>
        </p:nvSpPr>
        <p:spPr>
          <a:xfrm>
            <a:off x="89087" y="6498187"/>
            <a:ext cx="4661587"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200">
                <a:solidFill>
                  <a:srgbClr val="595959"/>
                </a:solidFill>
                <a:latin typeface="Courier"/>
                <a:ea typeface="Courier"/>
                <a:cs typeface="Courier"/>
                <a:sym typeface="Courier"/>
              </a:rPr>
              <a:t>01 – Six TV Families | </a:t>
            </a:r>
            <a:r>
              <a:rPr lang="fr-FR" sz="1200" b="1">
                <a:solidFill>
                  <a:srgbClr val="595959"/>
                </a:solidFill>
                <a:latin typeface="Courier"/>
                <a:ea typeface="Courier"/>
                <a:cs typeface="Courier"/>
                <a:sym typeface="Courier"/>
              </a:rPr>
              <a:t>Eye tracking</a:t>
            </a:r>
            <a:endParaRPr sz="1200">
              <a:solidFill>
                <a:srgbClr val="595959"/>
              </a:solidFill>
              <a:latin typeface="Courier"/>
              <a:ea typeface="Courier"/>
              <a:cs typeface="Courier"/>
              <a:sym typeface="Courier"/>
            </a:endParaRPr>
          </a:p>
        </p:txBody>
      </p:sp>
      <p:sp>
        <p:nvSpPr>
          <p:cNvPr id="709" name="Google Shape;709;p53"/>
          <p:cNvSpPr txBox="1"/>
          <p:nvPr/>
        </p:nvSpPr>
        <p:spPr>
          <a:xfrm>
            <a:off x="600983" y="932213"/>
            <a:ext cx="5252434" cy="2862322"/>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fr-FR" sz="1800">
                <a:solidFill>
                  <a:srgbClr val="3F3F3F"/>
                </a:solidFill>
                <a:latin typeface="Palatino"/>
                <a:ea typeface="Palatino"/>
                <a:cs typeface="Palatino"/>
                <a:sym typeface="Palatino"/>
              </a:rPr>
              <a:t>Rapid eye movements known as saccades occur frequently across the dataset. These peak between </a:t>
            </a:r>
            <a:r>
              <a:rPr lang="fr-FR" sz="1800" b="1">
                <a:solidFill>
                  <a:srgbClr val="3F3F3F"/>
                </a:solidFill>
                <a:latin typeface="Palatino"/>
                <a:ea typeface="Palatino"/>
                <a:cs typeface="Palatino"/>
                <a:sym typeface="Palatino"/>
              </a:rPr>
              <a:t>170-190 ms</a:t>
            </a:r>
            <a:r>
              <a:rPr lang="fr-FR" sz="1800">
                <a:solidFill>
                  <a:srgbClr val="3F3F3F"/>
                </a:solidFill>
                <a:latin typeface="Palatino"/>
                <a:ea typeface="Palatino"/>
                <a:cs typeface="Palatino"/>
                <a:sym typeface="Palatino"/>
              </a:rPr>
              <a:t>, the average of eye movements peaking around an average of over 30°/s of angular velocity.</a:t>
            </a:r>
            <a:endParaRPr/>
          </a:p>
          <a:p>
            <a:pPr marL="0" marR="0" lvl="0" indent="0" algn="just" rtl="0">
              <a:spcBef>
                <a:spcPts val="0"/>
              </a:spcBef>
              <a:spcAft>
                <a:spcPts val="0"/>
              </a:spcAft>
              <a:buNone/>
            </a:pPr>
            <a:endParaRPr sz="1800">
              <a:solidFill>
                <a:srgbClr val="3F3F3F"/>
              </a:solidFill>
              <a:latin typeface="Palatino"/>
              <a:ea typeface="Palatino"/>
              <a:cs typeface="Palatino"/>
              <a:sym typeface="Palatino"/>
            </a:endParaRPr>
          </a:p>
          <a:p>
            <a:pPr marL="0" marR="0" lvl="0" indent="0" algn="just" rtl="0">
              <a:spcBef>
                <a:spcPts val="0"/>
              </a:spcBef>
              <a:spcAft>
                <a:spcPts val="0"/>
              </a:spcAft>
              <a:buNone/>
            </a:pPr>
            <a:r>
              <a:rPr lang="fr-FR" sz="1800">
                <a:solidFill>
                  <a:srgbClr val="3F3F3F"/>
                </a:solidFill>
                <a:latin typeface="Palatino"/>
                <a:ea typeface="Palatino"/>
                <a:cs typeface="Palatino"/>
                <a:sym typeface="Palatino"/>
              </a:rPr>
              <a:t>The participants are much more likely to focus on pixels corresponding to people (&gt;3x) and faces (10x) than they would be random chance. Focus peaks around </a:t>
            </a:r>
            <a:r>
              <a:rPr lang="fr-FR" sz="1800" b="1">
                <a:solidFill>
                  <a:srgbClr val="3F3F3F"/>
                </a:solidFill>
                <a:latin typeface="Palatino"/>
                <a:ea typeface="Palatino"/>
                <a:cs typeface="Palatino"/>
                <a:sym typeface="Palatino"/>
              </a:rPr>
              <a:t>500-600 ms</a:t>
            </a:r>
            <a:r>
              <a:rPr lang="fr-FR" sz="1800">
                <a:solidFill>
                  <a:srgbClr val="3F3F3F"/>
                </a:solidFill>
                <a:latin typeface="Palatino"/>
                <a:ea typeface="Palatino"/>
                <a:cs typeface="Palatino"/>
                <a:sym typeface="Palatino"/>
              </a:rPr>
              <a:t> after a shot break.</a:t>
            </a:r>
            <a:endParaRPr/>
          </a:p>
        </p:txBody>
      </p:sp>
      <p:sp>
        <p:nvSpPr>
          <p:cNvPr id="710" name="Google Shape;710;p53"/>
          <p:cNvSpPr txBox="1"/>
          <p:nvPr/>
        </p:nvSpPr>
        <p:spPr>
          <a:xfrm>
            <a:off x="362356" y="103070"/>
            <a:ext cx="8424290"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2800" b="1">
                <a:solidFill>
                  <a:srgbClr val="3F3F3F"/>
                </a:solidFill>
                <a:latin typeface="Calibri"/>
                <a:ea typeface="Calibri"/>
                <a:cs typeface="Calibri"/>
                <a:sym typeface="Calibri"/>
              </a:rPr>
              <a:t>RQ #5: People and Faces</a:t>
            </a:r>
            <a:endParaRPr/>
          </a:p>
        </p:txBody>
      </p:sp>
      <p:sp>
        <p:nvSpPr>
          <p:cNvPr id="711" name="Google Shape;711;p53"/>
          <p:cNvSpPr txBox="1"/>
          <p:nvPr/>
        </p:nvSpPr>
        <p:spPr>
          <a:xfrm>
            <a:off x="10129965" y="974095"/>
            <a:ext cx="1461052" cy="2616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100">
                <a:solidFill>
                  <a:schemeClr val="dk1"/>
                </a:solidFill>
                <a:latin typeface="Calibri"/>
                <a:ea typeface="Calibri"/>
                <a:cs typeface="Calibri"/>
                <a:sym typeface="Calibri"/>
              </a:rPr>
              <a:t>% Focused on Person</a:t>
            </a:r>
            <a:endParaRPr/>
          </a:p>
        </p:txBody>
      </p:sp>
      <p:sp>
        <p:nvSpPr>
          <p:cNvPr id="712" name="Google Shape;712;p53"/>
          <p:cNvSpPr txBox="1"/>
          <p:nvPr/>
        </p:nvSpPr>
        <p:spPr>
          <a:xfrm>
            <a:off x="10129965" y="2569806"/>
            <a:ext cx="1461052" cy="2616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100">
                <a:solidFill>
                  <a:srgbClr val="595959"/>
                </a:solidFill>
                <a:latin typeface="Calibri"/>
                <a:ea typeface="Calibri"/>
                <a:cs typeface="Calibri"/>
                <a:sym typeface="Calibri"/>
              </a:rPr>
              <a:t>% Focused on Face</a:t>
            </a:r>
            <a:endParaRPr/>
          </a:p>
        </p:txBody>
      </p:sp>
      <p:sp>
        <p:nvSpPr>
          <p:cNvPr id="713" name="Google Shape;713;p53"/>
          <p:cNvSpPr txBox="1"/>
          <p:nvPr/>
        </p:nvSpPr>
        <p:spPr>
          <a:xfrm>
            <a:off x="10129965" y="3996552"/>
            <a:ext cx="1461052" cy="2616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100">
                <a:solidFill>
                  <a:schemeClr val="dk1"/>
                </a:solidFill>
                <a:latin typeface="Calibri"/>
                <a:ea typeface="Calibri"/>
                <a:cs typeface="Calibri"/>
                <a:sym typeface="Calibri"/>
              </a:rPr>
              <a:t>% Person (baseline)</a:t>
            </a:r>
            <a:endParaRPr/>
          </a:p>
        </p:txBody>
      </p:sp>
      <p:sp>
        <p:nvSpPr>
          <p:cNvPr id="714" name="Google Shape;714;p53"/>
          <p:cNvSpPr txBox="1"/>
          <p:nvPr/>
        </p:nvSpPr>
        <p:spPr>
          <a:xfrm>
            <a:off x="10129965" y="5020176"/>
            <a:ext cx="1461052" cy="2616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100">
                <a:solidFill>
                  <a:srgbClr val="595959"/>
                </a:solidFill>
                <a:latin typeface="Calibri"/>
                <a:ea typeface="Calibri"/>
                <a:cs typeface="Calibri"/>
                <a:sym typeface="Calibri"/>
              </a:rPr>
              <a:t>% Face (baseline)</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718"/>
        <p:cNvGrpSpPr/>
        <p:nvPr/>
      </p:nvGrpSpPr>
      <p:grpSpPr>
        <a:xfrm>
          <a:off x="0" y="0"/>
          <a:ext cx="0" cy="0"/>
          <a:chOff x="0" y="0"/>
          <a:chExt cx="0" cy="0"/>
        </a:xfrm>
      </p:grpSpPr>
      <p:pic>
        <p:nvPicPr>
          <p:cNvPr id="719" name="Google Shape;719;p54" descr="Une image contenant table&#10;&#10;Description générée automatiquement"/>
          <p:cNvPicPr preferRelativeResize="0"/>
          <p:nvPr/>
        </p:nvPicPr>
        <p:blipFill rotWithShape="1">
          <a:blip r:embed="rId3">
            <a:alphaModFix/>
          </a:blip>
          <a:srcRect/>
          <a:stretch/>
        </p:blipFill>
        <p:spPr>
          <a:xfrm>
            <a:off x="6247293" y="809498"/>
            <a:ext cx="5343724" cy="5351784"/>
          </a:xfrm>
          <a:prstGeom prst="rect">
            <a:avLst/>
          </a:prstGeom>
          <a:noFill/>
          <a:ln>
            <a:noFill/>
          </a:ln>
        </p:spPr>
      </p:pic>
      <p:pic>
        <p:nvPicPr>
          <p:cNvPr id="720" name="Google Shape;720;p54"/>
          <p:cNvPicPr preferRelativeResize="0"/>
          <p:nvPr/>
        </p:nvPicPr>
        <p:blipFill rotWithShape="1">
          <a:blip r:embed="rId4">
            <a:alphaModFix/>
          </a:blip>
          <a:srcRect/>
          <a:stretch/>
        </p:blipFill>
        <p:spPr>
          <a:xfrm>
            <a:off x="11311209" y="6498187"/>
            <a:ext cx="791704" cy="276999"/>
          </a:xfrm>
          <a:prstGeom prst="rect">
            <a:avLst/>
          </a:prstGeom>
          <a:noFill/>
          <a:ln>
            <a:noFill/>
          </a:ln>
        </p:spPr>
      </p:pic>
      <p:sp>
        <p:nvSpPr>
          <p:cNvPr id="721" name="Google Shape;721;p54"/>
          <p:cNvSpPr txBox="1"/>
          <p:nvPr/>
        </p:nvSpPr>
        <p:spPr>
          <a:xfrm>
            <a:off x="89087" y="6498187"/>
            <a:ext cx="4661587"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200">
                <a:solidFill>
                  <a:srgbClr val="595959"/>
                </a:solidFill>
                <a:latin typeface="Courier"/>
                <a:ea typeface="Courier"/>
                <a:cs typeface="Courier"/>
                <a:sym typeface="Courier"/>
              </a:rPr>
              <a:t>01 – Six TV Families | </a:t>
            </a:r>
            <a:r>
              <a:rPr lang="fr-FR" sz="1200" b="1">
                <a:solidFill>
                  <a:srgbClr val="595959"/>
                </a:solidFill>
                <a:latin typeface="Courier"/>
                <a:ea typeface="Courier"/>
                <a:cs typeface="Courier"/>
                <a:sym typeface="Courier"/>
              </a:rPr>
              <a:t>Eye tracking</a:t>
            </a:r>
            <a:endParaRPr sz="1200">
              <a:solidFill>
                <a:srgbClr val="595959"/>
              </a:solidFill>
              <a:latin typeface="Courier"/>
              <a:ea typeface="Courier"/>
              <a:cs typeface="Courier"/>
              <a:sym typeface="Courier"/>
            </a:endParaRPr>
          </a:p>
        </p:txBody>
      </p:sp>
      <p:sp>
        <p:nvSpPr>
          <p:cNvPr id="722" name="Google Shape;722;p54"/>
          <p:cNvSpPr txBox="1"/>
          <p:nvPr/>
        </p:nvSpPr>
        <p:spPr>
          <a:xfrm>
            <a:off x="600983" y="932213"/>
            <a:ext cx="5252434" cy="3693319"/>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fr-FR" sz="1800">
                <a:solidFill>
                  <a:srgbClr val="3F3F3F"/>
                </a:solidFill>
                <a:latin typeface="Palatino"/>
                <a:ea typeface="Palatino"/>
                <a:cs typeface="Palatino"/>
                <a:sym typeface="Palatino"/>
              </a:rPr>
              <a:t>Rapid eye movements known as saccades occur frequently across the dataset. These peak between </a:t>
            </a:r>
            <a:r>
              <a:rPr lang="fr-FR" sz="1800" b="1">
                <a:solidFill>
                  <a:srgbClr val="3F3F3F"/>
                </a:solidFill>
                <a:latin typeface="Palatino"/>
                <a:ea typeface="Palatino"/>
                <a:cs typeface="Palatino"/>
                <a:sym typeface="Palatino"/>
              </a:rPr>
              <a:t>170-190 ms</a:t>
            </a:r>
            <a:r>
              <a:rPr lang="fr-FR" sz="1800">
                <a:solidFill>
                  <a:srgbClr val="3F3F3F"/>
                </a:solidFill>
                <a:latin typeface="Palatino"/>
                <a:ea typeface="Palatino"/>
                <a:cs typeface="Palatino"/>
                <a:sym typeface="Palatino"/>
              </a:rPr>
              <a:t>, the average of eye movements peaking around an average of over 30°/s of angular velocity.</a:t>
            </a:r>
            <a:endParaRPr/>
          </a:p>
          <a:p>
            <a:pPr marL="0" marR="0" lvl="0" indent="0" algn="just" rtl="0">
              <a:spcBef>
                <a:spcPts val="0"/>
              </a:spcBef>
              <a:spcAft>
                <a:spcPts val="0"/>
              </a:spcAft>
              <a:buNone/>
            </a:pPr>
            <a:endParaRPr sz="1800">
              <a:solidFill>
                <a:srgbClr val="3F3F3F"/>
              </a:solidFill>
              <a:latin typeface="Palatino"/>
              <a:ea typeface="Palatino"/>
              <a:cs typeface="Palatino"/>
              <a:sym typeface="Palatino"/>
            </a:endParaRPr>
          </a:p>
          <a:p>
            <a:pPr marL="0" marR="0" lvl="0" indent="0" algn="just" rtl="0">
              <a:spcBef>
                <a:spcPts val="0"/>
              </a:spcBef>
              <a:spcAft>
                <a:spcPts val="0"/>
              </a:spcAft>
              <a:buNone/>
            </a:pPr>
            <a:r>
              <a:rPr lang="fr-FR" sz="1800">
                <a:solidFill>
                  <a:srgbClr val="3F3F3F"/>
                </a:solidFill>
                <a:latin typeface="Palatino"/>
                <a:ea typeface="Palatino"/>
                <a:cs typeface="Palatino"/>
                <a:sym typeface="Palatino"/>
              </a:rPr>
              <a:t>The participants are much more likely to focus on pixels corresponding to people (&gt;3x) and faces (10x) than they would be random chance. Focus peaks around </a:t>
            </a:r>
            <a:r>
              <a:rPr lang="fr-FR" sz="1800" b="1">
                <a:solidFill>
                  <a:srgbClr val="3F3F3F"/>
                </a:solidFill>
                <a:latin typeface="Palatino"/>
                <a:ea typeface="Palatino"/>
                <a:cs typeface="Palatino"/>
                <a:sym typeface="Palatino"/>
              </a:rPr>
              <a:t>500-600 ms</a:t>
            </a:r>
            <a:r>
              <a:rPr lang="fr-FR" sz="1800">
                <a:solidFill>
                  <a:srgbClr val="3F3F3F"/>
                </a:solidFill>
                <a:latin typeface="Palatino"/>
                <a:ea typeface="Palatino"/>
                <a:cs typeface="Palatino"/>
                <a:sym typeface="Palatino"/>
              </a:rPr>
              <a:t> after a shot break.</a:t>
            </a:r>
            <a:endParaRPr/>
          </a:p>
          <a:p>
            <a:pPr marL="0" marR="0" lvl="0" indent="0" algn="just" rtl="0">
              <a:spcBef>
                <a:spcPts val="0"/>
              </a:spcBef>
              <a:spcAft>
                <a:spcPts val="0"/>
              </a:spcAft>
              <a:buNone/>
            </a:pPr>
            <a:endParaRPr sz="1800">
              <a:solidFill>
                <a:srgbClr val="3F3F3F"/>
              </a:solidFill>
              <a:latin typeface="Palatino"/>
              <a:ea typeface="Palatino"/>
              <a:cs typeface="Palatino"/>
              <a:sym typeface="Palatino"/>
            </a:endParaRPr>
          </a:p>
          <a:p>
            <a:pPr marL="0" marR="0" lvl="0" indent="0" algn="just" rtl="0">
              <a:spcBef>
                <a:spcPts val="0"/>
              </a:spcBef>
              <a:spcAft>
                <a:spcPts val="0"/>
              </a:spcAft>
              <a:buNone/>
            </a:pPr>
            <a:r>
              <a:rPr lang="fr-FR" sz="1800">
                <a:solidFill>
                  <a:srgbClr val="3F3F3F"/>
                </a:solidFill>
                <a:latin typeface="Palatino"/>
                <a:ea typeface="Palatino"/>
                <a:cs typeface="Palatino"/>
                <a:sym typeface="Palatino"/>
              </a:rPr>
              <a:t>Viewer tend to focus on at least 2 different faces when present in a shot (</a:t>
            </a:r>
            <a:r>
              <a:rPr lang="fr-FR" sz="1800" b="1">
                <a:solidFill>
                  <a:srgbClr val="3F3F3F"/>
                </a:solidFill>
                <a:latin typeface="Palatino"/>
                <a:ea typeface="Palatino"/>
                <a:cs typeface="Palatino"/>
                <a:sym typeface="Palatino"/>
              </a:rPr>
              <a:t>65%+</a:t>
            </a:r>
            <a:r>
              <a:rPr lang="fr-FR" sz="1800">
                <a:solidFill>
                  <a:srgbClr val="3F3F3F"/>
                </a:solidFill>
                <a:latin typeface="Palatino"/>
                <a:ea typeface="Palatino"/>
                <a:cs typeface="Palatino"/>
                <a:sym typeface="Palatino"/>
              </a:rPr>
              <a:t>).</a:t>
            </a:r>
            <a:endParaRPr/>
          </a:p>
        </p:txBody>
      </p:sp>
      <p:sp>
        <p:nvSpPr>
          <p:cNvPr id="723" name="Google Shape;723;p54"/>
          <p:cNvSpPr txBox="1"/>
          <p:nvPr/>
        </p:nvSpPr>
        <p:spPr>
          <a:xfrm>
            <a:off x="362356" y="103070"/>
            <a:ext cx="8424290"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2800" b="1">
                <a:solidFill>
                  <a:srgbClr val="3F3F3F"/>
                </a:solidFill>
                <a:latin typeface="Calibri"/>
                <a:ea typeface="Calibri"/>
                <a:cs typeface="Calibri"/>
                <a:sym typeface="Calibri"/>
              </a:rPr>
              <a:t>RQ #6: Number of faces focused</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728"/>
        <p:cNvGrpSpPr/>
        <p:nvPr/>
      </p:nvGrpSpPr>
      <p:grpSpPr>
        <a:xfrm>
          <a:off x="0" y="0"/>
          <a:ext cx="0" cy="0"/>
          <a:chOff x="0" y="0"/>
          <a:chExt cx="0" cy="0"/>
        </a:xfrm>
      </p:grpSpPr>
      <p:sp>
        <p:nvSpPr>
          <p:cNvPr id="729" name="Google Shape;729;p55"/>
          <p:cNvSpPr/>
          <p:nvPr/>
        </p:nvSpPr>
        <p:spPr>
          <a:xfrm>
            <a:off x="0" y="0"/>
            <a:ext cx="12192000" cy="6857998"/>
          </a:xfrm>
          <a:prstGeom prst="rect">
            <a:avLst/>
          </a:prstGeom>
          <a:solidFill>
            <a:srgbClr val="0C0C0C">
              <a:alpha val="8431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30" name="Google Shape;730;p55"/>
          <p:cNvSpPr txBox="1"/>
          <p:nvPr/>
        </p:nvSpPr>
        <p:spPr>
          <a:xfrm>
            <a:off x="351724" y="2921167"/>
            <a:ext cx="8424290" cy="101566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6000" b="1">
                <a:solidFill>
                  <a:srgbClr val="D8D8D8"/>
                </a:solidFill>
                <a:latin typeface="Calibri"/>
                <a:ea typeface="Calibri"/>
                <a:cs typeface="Calibri"/>
                <a:sym typeface="Calibri"/>
              </a:rPr>
              <a:t>8. Conclusions</a:t>
            </a:r>
            <a:endParaRPr/>
          </a:p>
        </p:txBody>
      </p:sp>
      <p:pic>
        <p:nvPicPr>
          <p:cNvPr id="731" name="Google Shape;731;p55"/>
          <p:cNvPicPr preferRelativeResize="0"/>
          <p:nvPr/>
        </p:nvPicPr>
        <p:blipFill rotWithShape="1">
          <a:blip r:embed="rId3">
            <a:alphaModFix/>
          </a:blip>
          <a:srcRect/>
          <a:stretch/>
        </p:blipFill>
        <p:spPr>
          <a:xfrm>
            <a:off x="11311209" y="6498187"/>
            <a:ext cx="791704" cy="276999"/>
          </a:xfrm>
          <a:prstGeom prst="rect">
            <a:avLst/>
          </a:prstGeom>
          <a:noFill/>
          <a:ln>
            <a:noFill/>
          </a:ln>
        </p:spPr>
      </p:pic>
      <p:sp>
        <p:nvSpPr>
          <p:cNvPr id="732" name="Google Shape;732;p55"/>
          <p:cNvSpPr txBox="1"/>
          <p:nvPr/>
        </p:nvSpPr>
        <p:spPr>
          <a:xfrm>
            <a:off x="89087" y="6498187"/>
            <a:ext cx="4661587"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200">
                <a:solidFill>
                  <a:srgbClr val="D8D8D8"/>
                </a:solidFill>
                <a:latin typeface="Courier"/>
                <a:ea typeface="Courier"/>
                <a:cs typeface="Courier"/>
                <a:sym typeface="Courier"/>
              </a:rPr>
              <a:t>01 – Six TV Families | </a:t>
            </a:r>
            <a:r>
              <a:rPr lang="fr-FR" sz="1200" b="1">
                <a:solidFill>
                  <a:srgbClr val="D8D8D8"/>
                </a:solidFill>
                <a:latin typeface="Courier"/>
                <a:ea typeface="Courier"/>
                <a:cs typeface="Courier"/>
                <a:sym typeface="Courier"/>
              </a:rPr>
              <a:t>Future Directions</a:t>
            </a:r>
            <a:endParaRPr sz="1200">
              <a:solidFill>
                <a:srgbClr val="D8D8D8"/>
              </a:solidFill>
              <a:latin typeface="Courier"/>
              <a:ea typeface="Courier"/>
              <a:cs typeface="Courier"/>
              <a:sym typeface="Courier"/>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736"/>
        <p:cNvGrpSpPr/>
        <p:nvPr/>
      </p:nvGrpSpPr>
      <p:grpSpPr>
        <a:xfrm>
          <a:off x="0" y="0"/>
          <a:ext cx="0" cy="0"/>
          <a:chOff x="0" y="0"/>
          <a:chExt cx="0" cy="0"/>
        </a:xfrm>
      </p:grpSpPr>
      <p:pic>
        <p:nvPicPr>
          <p:cNvPr id="737" name="Google Shape;737;p56"/>
          <p:cNvPicPr preferRelativeResize="0"/>
          <p:nvPr/>
        </p:nvPicPr>
        <p:blipFill rotWithShape="1">
          <a:blip r:embed="rId3">
            <a:alphaModFix/>
          </a:blip>
          <a:srcRect/>
          <a:stretch/>
        </p:blipFill>
        <p:spPr>
          <a:xfrm>
            <a:off x="11311209" y="6498187"/>
            <a:ext cx="791704" cy="276999"/>
          </a:xfrm>
          <a:prstGeom prst="rect">
            <a:avLst/>
          </a:prstGeom>
          <a:noFill/>
          <a:ln>
            <a:noFill/>
          </a:ln>
        </p:spPr>
      </p:pic>
      <p:sp>
        <p:nvSpPr>
          <p:cNvPr id="738" name="Google Shape;738;p56"/>
          <p:cNvSpPr txBox="1"/>
          <p:nvPr/>
        </p:nvSpPr>
        <p:spPr>
          <a:xfrm>
            <a:off x="89087" y="6498187"/>
            <a:ext cx="4661587"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200">
                <a:solidFill>
                  <a:srgbClr val="595959"/>
                </a:solidFill>
                <a:latin typeface="Courier"/>
                <a:ea typeface="Courier"/>
                <a:cs typeface="Courier"/>
                <a:sym typeface="Courier"/>
              </a:rPr>
              <a:t>01 – Six TV Families | </a:t>
            </a:r>
            <a:r>
              <a:rPr lang="fr-FR" sz="1200" b="1">
                <a:solidFill>
                  <a:srgbClr val="595959"/>
                </a:solidFill>
                <a:latin typeface="Courier"/>
                <a:ea typeface="Courier"/>
                <a:cs typeface="Courier"/>
                <a:sym typeface="Courier"/>
              </a:rPr>
              <a:t>Conclusions</a:t>
            </a:r>
            <a:endParaRPr sz="1200">
              <a:solidFill>
                <a:srgbClr val="595959"/>
              </a:solidFill>
              <a:latin typeface="Courier"/>
              <a:ea typeface="Courier"/>
              <a:cs typeface="Courier"/>
              <a:sym typeface="Courier"/>
            </a:endParaRPr>
          </a:p>
        </p:txBody>
      </p:sp>
      <p:sp>
        <p:nvSpPr>
          <p:cNvPr id="739" name="Google Shape;739;p56"/>
          <p:cNvSpPr txBox="1"/>
          <p:nvPr/>
        </p:nvSpPr>
        <p:spPr>
          <a:xfrm>
            <a:off x="362356" y="103070"/>
            <a:ext cx="8424290"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2800" b="1">
                <a:solidFill>
                  <a:srgbClr val="3F3F3F"/>
                </a:solidFill>
                <a:latin typeface="Calibri"/>
                <a:ea typeface="Calibri"/>
                <a:cs typeface="Calibri"/>
                <a:sym typeface="Calibri"/>
              </a:rPr>
              <a:t>Research Questions: Summary</a:t>
            </a:r>
            <a:endParaRPr/>
          </a:p>
        </p:txBody>
      </p:sp>
      <p:sp>
        <p:nvSpPr>
          <p:cNvPr id="740" name="Google Shape;740;p56"/>
          <p:cNvSpPr txBox="1"/>
          <p:nvPr/>
        </p:nvSpPr>
        <p:spPr>
          <a:xfrm>
            <a:off x="1367291" y="1444810"/>
            <a:ext cx="9457500" cy="452520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fr-FR" sz="1800" b="1">
                <a:solidFill>
                  <a:srgbClr val="3F3F3F"/>
                </a:solidFill>
                <a:latin typeface="Palatino"/>
                <a:ea typeface="Palatino"/>
                <a:cs typeface="Palatino"/>
                <a:sym typeface="Palatino"/>
              </a:rPr>
              <a:t>RQ #1: </a:t>
            </a:r>
            <a:r>
              <a:rPr lang="fr-FR" sz="1800">
                <a:solidFill>
                  <a:srgbClr val="3F3F3F"/>
                </a:solidFill>
                <a:latin typeface="Palatino"/>
                <a:ea typeface="Palatino"/>
                <a:cs typeface="Palatino"/>
                <a:sym typeface="Palatino"/>
              </a:rPr>
              <a:t>The median and average shot length are correlated with the number of people present in the shot. The median time to start talking after a shot break increases with the number of people as well; gap corresponds to the time to focus (~ 600ms).</a:t>
            </a:r>
            <a:endParaRPr/>
          </a:p>
          <a:p>
            <a:pPr marL="0" marR="0" lvl="0" indent="0" algn="just" rtl="0">
              <a:spcBef>
                <a:spcPts val="0"/>
              </a:spcBef>
              <a:spcAft>
                <a:spcPts val="0"/>
              </a:spcAft>
              <a:buNone/>
            </a:pPr>
            <a:endParaRPr sz="1800" b="1">
              <a:solidFill>
                <a:srgbClr val="3F3F3F"/>
              </a:solidFill>
              <a:latin typeface="Palatino"/>
              <a:ea typeface="Palatino"/>
              <a:cs typeface="Palatino"/>
              <a:sym typeface="Palatino"/>
            </a:endParaRPr>
          </a:p>
          <a:p>
            <a:pPr marL="0" marR="0" lvl="0" indent="0" algn="just" rtl="0">
              <a:spcBef>
                <a:spcPts val="0"/>
              </a:spcBef>
              <a:spcAft>
                <a:spcPts val="0"/>
              </a:spcAft>
              <a:buNone/>
            </a:pPr>
            <a:r>
              <a:rPr lang="fr-FR" sz="1800" b="1">
                <a:solidFill>
                  <a:srgbClr val="3F3F3F"/>
                </a:solidFill>
                <a:latin typeface="Palatino"/>
                <a:ea typeface="Palatino"/>
                <a:cs typeface="Palatino"/>
                <a:sym typeface="Palatino"/>
              </a:rPr>
              <a:t>RQ #2: </a:t>
            </a:r>
            <a:r>
              <a:rPr lang="fr-FR" sz="1800">
                <a:solidFill>
                  <a:srgbClr val="3F3F3F"/>
                </a:solidFill>
                <a:latin typeface="Palatino"/>
                <a:ea typeface="Palatino"/>
                <a:cs typeface="Palatino"/>
                <a:sym typeface="Palatino"/>
              </a:rPr>
              <a:t>Overall visual presence highlights character centrality. The proportion of close shots indicates characters who are only visually present in a particular space of the show. Subtitles can show the role of each character in the narrative space.</a:t>
            </a:r>
            <a:endParaRPr/>
          </a:p>
          <a:p>
            <a:pPr marL="0" marR="0" lvl="0" indent="0" algn="just" rtl="0">
              <a:spcBef>
                <a:spcPts val="0"/>
              </a:spcBef>
              <a:spcAft>
                <a:spcPts val="0"/>
              </a:spcAft>
              <a:buNone/>
            </a:pPr>
            <a:endParaRPr sz="1800" b="1">
              <a:solidFill>
                <a:srgbClr val="3F3F3F"/>
              </a:solidFill>
              <a:latin typeface="Palatino"/>
              <a:ea typeface="Palatino"/>
              <a:cs typeface="Palatino"/>
              <a:sym typeface="Palatino"/>
            </a:endParaRPr>
          </a:p>
          <a:p>
            <a:pPr marL="0" marR="0" lvl="0" indent="0" algn="just" rtl="0">
              <a:spcBef>
                <a:spcPts val="0"/>
              </a:spcBef>
              <a:spcAft>
                <a:spcPts val="0"/>
              </a:spcAft>
              <a:buNone/>
            </a:pPr>
            <a:r>
              <a:rPr lang="fr-FR" sz="1800" b="1">
                <a:solidFill>
                  <a:srgbClr val="3F3F3F"/>
                </a:solidFill>
                <a:latin typeface="Palatino"/>
                <a:ea typeface="Palatino"/>
                <a:cs typeface="Palatino"/>
                <a:sym typeface="Palatino"/>
              </a:rPr>
              <a:t>RQ #3: </a:t>
            </a:r>
            <a:r>
              <a:rPr lang="fr-FR" sz="1800">
                <a:solidFill>
                  <a:srgbClr val="3F3F3F"/>
                </a:solidFill>
                <a:latin typeface="Palatino"/>
                <a:ea typeface="Palatino"/>
                <a:cs typeface="Palatino"/>
                <a:sym typeface="Palatino"/>
              </a:rPr>
              <a:t>Time together on screen helps highlight strength of relationships between characters. Talking  together in a two-shot correlates with the same pattern.</a:t>
            </a:r>
            <a:endParaRPr/>
          </a:p>
          <a:p>
            <a:pPr marL="0" marR="0" lvl="0" indent="0" algn="just" rtl="0">
              <a:spcBef>
                <a:spcPts val="0"/>
              </a:spcBef>
              <a:spcAft>
                <a:spcPts val="0"/>
              </a:spcAft>
              <a:buNone/>
            </a:pPr>
            <a:endParaRPr sz="1800" b="1">
              <a:solidFill>
                <a:srgbClr val="3F3F3F"/>
              </a:solidFill>
              <a:latin typeface="Palatino"/>
              <a:ea typeface="Palatino"/>
              <a:cs typeface="Palatino"/>
              <a:sym typeface="Palatino"/>
            </a:endParaRPr>
          </a:p>
          <a:p>
            <a:pPr marL="0" marR="0" lvl="0" indent="0" algn="just" rtl="0">
              <a:spcBef>
                <a:spcPts val="0"/>
              </a:spcBef>
              <a:spcAft>
                <a:spcPts val="0"/>
              </a:spcAft>
              <a:buNone/>
            </a:pPr>
            <a:r>
              <a:rPr lang="fr-FR" sz="1800" b="1">
                <a:solidFill>
                  <a:srgbClr val="3F3F3F"/>
                </a:solidFill>
                <a:latin typeface="Palatino"/>
                <a:ea typeface="Palatino"/>
                <a:cs typeface="Palatino"/>
                <a:sym typeface="Palatino"/>
              </a:rPr>
              <a:t>RQ #4: </a:t>
            </a:r>
            <a:r>
              <a:rPr lang="fr-FR" sz="1800">
                <a:solidFill>
                  <a:srgbClr val="3F3F3F"/>
                </a:solidFill>
                <a:latin typeface="Palatino"/>
                <a:ea typeface="Palatino"/>
                <a:cs typeface="Palatino"/>
                <a:sym typeface="Palatino"/>
              </a:rPr>
              <a:t>Eye-tracking data offers evidence that people tend to focus on people’s faces and bodies. Gap to refocus aligns with the median gap in character dialog (#1).</a:t>
            </a:r>
            <a:endParaRPr/>
          </a:p>
          <a:p>
            <a:pPr marL="0" marR="0" lvl="0" indent="0" algn="just" rtl="0">
              <a:spcBef>
                <a:spcPts val="0"/>
              </a:spcBef>
              <a:spcAft>
                <a:spcPts val="0"/>
              </a:spcAft>
              <a:buNone/>
            </a:pPr>
            <a:endParaRPr sz="1800" b="1">
              <a:solidFill>
                <a:srgbClr val="3F3F3F"/>
              </a:solidFill>
              <a:latin typeface="Palatino"/>
              <a:ea typeface="Palatino"/>
              <a:cs typeface="Palatino"/>
              <a:sym typeface="Palatino"/>
            </a:endParaRPr>
          </a:p>
          <a:p>
            <a:pPr marL="0" marR="0" lvl="0" indent="0" algn="just" rtl="0">
              <a:spcBef>
                <a:spcPts val="0"/>
              </a:spcBef>
              <a:spcAft>
                <a:spcPts val="0"/>
              </a:spcAft>
              <a:buNone/>
            </a:pPr>
            <a:r>
              <a:rPr lang="fr-FR" sz="1800" b="1">
                <a:solidFill>
                  <a:srgbClr val="3F3F3F"/>
                </a:solidFill>
                <a:latin typeface="Palatino"/>
                <a:ea typeface="Palatino"/>
                <a:cs typeface="Palatino"/>
                <a:sym typeface="Palatino"/>
              </a:rPr>
              <a:t>RQ #5: </a:t>
            </a:r>
            <a:r>
              <a:rPr lang="fr-FR" sz="1800">
                <a:solidFill>
                  <a:srgbClr val="3F3F3F"/>
                </a:solidFill>
                <a:latin typeface="Palatino"/>
                <a:ea typeface="Palatino"/>
                <a:cs typeface="Palatino"/>
                <a:sym typeface="Palatino"/>
              </a:rPr>
              <a:t>Eye-tracking data offers evidence that people tend to focus on multiple faces in a shot with more than one person.</a:t>
            </a:r>
            <a:endParaRPr/>
          </a:p>
        </p:txBody>
      </p:sp>
      <p:sp>
        <p:nvSpPr>
          <p:cNvPr id="741" name="Google Shape;741;p56"/>
          <p:cNvSpPr txBox="1"/>
          <p:nvPr/>
        </p:nvSpPr>
        <p:spPr>
          <a:xfrm>
            <a:off x="616749" y="888875"/>
            <a:ext cx="6482990" cy="369332"/>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fr-FR" sz="1800">
                <a:solidFill>
                  <a:srgbClr val="3F3F3F"/>
                </a:solidFill>
                <a:latin typeface="Palatino"/>
                <a:ea typeface="Palatino"/>
                <a:cs typeface="Palatino"/>
                <a:sym typeface="Palatino"/>
              </a:rPr>
              <a:t>To summarize the results of each research question:</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746"/>
        <p:cNvGrpSpPr/>
        <p:nvPr/>
      </p:nvGrpSpPr>
      <p:grpSpPr>
        <a:xfrm>
          <a:off x="0" y="0"/>
          <a:ext cx="0" cy="0"/>
          <a:chOff x="0" y="0"/>
          <a:chExt cx="0" cy="0"/>
        </a:xfrm>
      </p:grpSpPr>
      <p:sp>
        <p:nvSpPr>
          <p:cNvPr id="747" name="Google Shape;747;p57"/>
          <p:cNvSpPr/>
          <p:nvPr/>
        </p:nvSpPr>
        <p:spPr>
          <a:xfrm>
            <a:off x="0" y="0"/>
            <a:ext cx="12192000" cy="6857998"/>
          </a:xfrm>
          <a:prstGeom prst="rect">
            <a:avLst/>
          </a:prstGeom>
          <a:solidFill>
            <a:srgbClr val="0C0C0C">
              <a:alpha val="8431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48" name="Google Shape;748;p57"/>
          <p:cNvSpPr txBox="1"/>
          <p:nvPr/>
        </p:nvSpPr>
        <p:spPr>
          <a:xfrm>
            <a:off x="1883855" y="2921167"/>
            <a:ext cx="8424290" cy="1015663"/>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6000" b="1">
                <a:solidFill>
                  <a:srgbClr val="D8D8D8"/>
                </a:solidFill>
                <a:latin typeface="Calibri"/>
                <a:ea typeface="Calibri"/>
                <a:cs typeface="Calibri"/>
                <a:sym typeface="Calibri"/>
              </a:rPr>
              <a:t>Thank You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6"/>
          <p:cNvSpPr/>
          <p:nvPr/>
        </p:nvSpPr>
        <p:spPr>
          <a:xfrm>
            <a:off x="9147203" y="724782"/>
            <a:ext cx="1273387" cy="1921371"/>
          </a:xfrm>
          <a:prstGeom prst="rect">
            <a:avLst/>
          </a:prstGeom>
          <a:blipFill rotWithShape="1">
            <a:blip r:embed="rId3">
              <a:alphaModFix/>
            </a:blip>
            <a:tile tx="0" ty="0" sx="100000" sy="100000" flip="none" algn="tl"/>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66" name="Google Shape;166;p6"/>
          <p:cNvSpPr txBox="1"/>
          <p:nvPr/>
        </p:nvSpPr>
        <p:spPr>
          <a:xfrm>
            <a:off x="362356" y="103070"/>
            <a:ext cx="8424290"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2800" b="1">
                <a:solidFill>
                  <a:srgbClr val="3F3F3F"/>
                </a:solidFill>
                <a:latin typeface="Calibri"/>
                <a:ea typeface="Calibri"/>
                <a:cs typeface="Calibri"/>
                <a:sym typeface="Calibri"/>
              </a:rPr>
              <a:t>Introduction</a:t>
            </a:r>
            <a:endParaRPr/>
          </a:p>
        </p:txBody>
      </p:sp>
      <p:sp>
        <p:nvSpPr>
          <p:cNvPr id="167" name="Google Shape;167;p6"/>
          <p:cNvSpPr txBox="1"/>
          <p:nvPr/>
        </p:nvSpPr>
        <p:spPr>
          <a:xfrm>
            <a:off x="601830" y="803005"/>
            <a:ext cx="5252434" cy="2585323"/>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fr-FR" sz="1800">
                <a:solidFill>
                  <a:srgbClr val="3F3F3F"/>
                </a:solidFill>
                <a:latin typeface="Palatino"/>
                <a:ea typeface="Palatino"/>
                <a:cs typeface="Palatino"/>
                <a:sym typeface="Palatino"/>
              </a:rPr>
              <a:t>I apply and develop corpus-based techniques and software in order to study how messages are communicated through </a:t>
            </a:r>
            <a:r>
              <a:rPr lang="fr-FR" sz="1800" b="1">
                <a:solidFill>
                  <a:srgbClr val="3F3F3F"/>
                </a:solidFill>
                <a:latin typeface="Palatino"/>
                <a:ea typeface="Palatino"/>
                <a:cs typeface="Palatino"/>
                <a:sym typeface="Palatino"/>
              </a:rPr>
              <a:t>visual</a:t>
            </a:r>
            <a:r>
              <a:rPr lang="fr-FR" sz="1800">
                <a:solidFill>
                  <a:srgbClr val="3F3F3F"/>
                </a:solidFill>
                <a:latin typeface="Palatino"/>
                <a:ea typeface="Palatino"/>
                <a:cs typeface="Palatino"/>
                <a:sym typeface="Palatino"/>
              </a:rPr>
              <a:t> and </a:t>
            </a:r>
            <a:r>
              <a:rPr lang="fr-FR" sz="1800" b="1">
                <a:solidFill>
                  <a:srgbClr val="3F3F3F"/>
                </a:solidFill>
                <a:latin typeface="Palatino"/>
                <a:ea typeface="Palatino"/>
                <a:cs typeface="Palatino"/>
                <a:sym typeface="Palatino"/>
              </a:rPr>
              <a:t>multimodal forms</a:t>
            </a:r>
            <a:r>
              <a:rPr lang="fr-FR" sz="1800">
                <a:solidFill>
                  <a:srgbClr val="3F3F3F"/>
                </a:solidFill>
                <a:latin typeface="Palatino"/>
                <a:ea typeface="Palatino"/>
                <a:cs typeface="Palatino"/>
                <a:sym typeface="Palatino"/>
              </a:rPr>
              <a:t>.</a:t>
            </a:r>
            <a:endParaRPr/>
          </a:p>
          <a:p>
            <a:pPr marL="0" marR="0" lvl="0" indent="0" algn="just" rtl="0">
              <a:spcBef>
                <a:spcPts val="0"/>
              </a:spcBef>
              <a:spcAft>
                <a:spcPts val="0"/>
              </a:spcAft>
              <a:buNone/>
            </a:pPr>
            <a:endParaRPr sz="1800">
              <a:solidFill>
                <a:srgbClr val="3F3F3F"/>
              </a:solidFill>
              <a:latin typeface="Palatino"/>
              <a:ea typeface="Palatino"/>
              <a:cs typeface="Palatino"/>
              <a:sym typeface="Palatino"/>
            </a:endParaRPr>
          </a:p>
          <a:p>
            <a:pPr marL="0" marR="0" lvl="0" indent="0" algn="just" rtl="0">
              <a:spcBef>
                <a:spcPts val="0"/>
              </a:spcBef>
              <a:spcAft>
                <a:spcPts val="0"/>
              </a:spcAft>
              <a:buNone/>
            </a:pPr>
            <a:r>
              <a:rPr lang="fr-FR" sz="1800">
                <a:solidFill>
                  <a:srgbClr val="3F3F3F"/>
                </a:solidFill>
                <a:latin typeface="Palatino"/>
                <a:ea typeface="Palatino"/>
                <a:cs typeface="Palatino"/>
                <a:sym typeface="Palatino"/>
              </a:rPr>
              <a:t>I am particularly interested in understanding the production and reception of messages transmitted through </a:t>
            </a:r>
            <a:r>
              <a:rPr lang="fr-FR" sz="1800" b="1">
                <a:solidFill>
                  <a:srgbClr val="3F3F3F"/>
                </a:solidFill>
                <a:latin typeface="Palatino"/>
                <a:ea typeface="Palatino"/>
                <a:cs typeface="Palatino"/>
                <a:sym typeface="Palatino"/>
              </a:rPr>
              <a:t>time-based media </a:t>
            </a:r>
            <a:r>
              <a:rPr lang="fr-FR" sz="1800">
                <a:solidFill>
                  <a:srgbClr val="3F3F3F"/>
                </a:solidFill>
                <a:latin typeface="Palatino"/>
                <a:ea typeface="Palatino"/>
                <a:cs typeface="Palatino"/>
                <a:sym typeface="Palatino"/>
              </a:rPr>
              <a:t>such as television and film. </a:t>
            </a:r>
            <a:endParaRPr/>
          </a:p>
        </p:txBody>
      </p:sp>
      <p:pic>
        <p:nvPicPr>
          <p:cNvPr id="168" name="Google Shape;168;p6"/>
          <p:cNvPicPr preferRelativeResize="0"/>
          <p:nvPr/>
        </p:nvPicPr>
        <p:blipFill rotWithShape="1">
          <a:blip r:embed="rId4">
            <a:alphaModFix/>
          </a:blip>
          <a:srcRect/>
          <a:stretch/>
        </p:blipFill>
        <p:spPr>
          <a:xfrm>
            <a:off x="2563155" y="5890435"/>
            <a:ext cx="1248224" cy="576263"/>
          </a:xfrm>
          <a:prstGeom prst="rect">
            <a:avLst/>
          </a:prstGeom>
          <a:noFill/>
          <a:ln>
            <a:noFill/>
          </a:ln>
        </p:spPr>
      </p:pic>
      <p:pic>
        <p:nvPicPr>
          <p:cNvPr id="169" name="Google Shape;169;p6"/>
          <p:cNvPicPr preferRelativeResize="0"/>
          <p:nvPr/>
        </p:nvPicPr>
        <p:blipFill rotWithShape="1">
          <a:blip r:embed="rId5">
            <a:alphaModFix/>
          </a:blip>
          <a:srcRect/>
          <a:stretch/>
        </p:blipFill>
        <p:spPr>
          <a:xfrm>
            <a:off x="4396697" y="5890433"/>
            <a:ext cx="1733887" cy="576263"/>
          </a:xfrm>
          <a:prstGeom prst="rect">
            <a:avLst/>
          </a:prstGeom>
          <a:noFill/>
          <a:ln>
            <a:noFill/>
          </a:ln>
        </p:spPr>
      </p:pic>
      <p:pic>
        <p:nvPicPr>
          <p:cNvPr id="170" name="Google Shape;170;p6" descr="Graphical user interface, text&#10;&#10;Description automatically generated with medium confidence"/>
          <p:cNvPicPr preferRelativeResize="0"/>
          <p:nvPr/>
        </p:nvPicPr>
        <p:blipFill rotWithShape="1">
          <a:blip r:embed="rId6">
            <a:alphaModFix/>
          </a:blip>
          <a:srcRect/>
          <a:stretch/>
        </p:blipFill>
        <p:spPr>
          <a:xfrm>
            <a:off x="6223720" y="5890433"/>
            <a:ext cx="1293652" cy="576263"/>
          </a:xfrm>
          <a:prstGeom prst="rect">
            <a:avLst/>
          </a:prstGeom>
          <a:noFill/>
          <a:ln>
            <a:noFill/>
          </a:ln>
        </p:spPr>
      </p:pic>
      <p:pic>
        <p:nvPicPr>
          <p:cNvPr id="171" name="Google Shape;171;p6" descr="The American Council of Learned Societies Announces 25 Frederick ..."/>
          <p:cNvPicPr preferRelativeResize="0"/>
          <p:nvPr/>
        </p:nvPicPr>
        <p:blipFill rotWithShape="1">
          <a:blip r:embed="rId7">
            <a:alphaModFix/>
          </a:blip>
          <a:srcRect/>
          <a:stretch/>
        </p:blipFill>
        <p:spPr>
          <a:xfrm>
            <a:off x="3886033" y="5916953"/>
            <a:ext cx="510664" cy="523221"/>
          </a:xfrm>
          <a:prstGeom prst="rect">
            <a:avLst/>
          </a:prstGeom>
          <a:noFill/>
          <a:ln>
            <a:noFill/>
          </a:ln>
        </p:spPr>
      </p:pic>
      <p:pic>
        <p:nvPicPr>
          <p:cNvPr id="172" name="Google Shape;172;p6" descr="Library of Congress - Logos Download"/>
          <p:cNvPicPr preferRelativeResize="0"/>
          <p:nvPr/>
        </p:nvPicPr>
        <p:blipFill rotWithShape="1">
          <a:blip r:embed="rId8">
            <a:alphaModFix/>
          </a:blip>
          <a:srcRect/>
          <a:stretch/>
        </p:blipFill>
        <p:spPr>
          <a:xfrm>
            <a:off x="7624658" y="5890433"/>
            <a:ext cx="2319548" cy="576263"/>
          </a:xfrm>
          <a:prstGeom prst="rect">
            <a:avLst/>
          </a:prstGeom>
          <a:noFill/>
          <a:ln>
            <a:noFill/>
          </a:ln>
        </p:spPr>
      </p:pic>
      <p:pic>
        <p:nvPicPr>
          <p:cNvPr id="173" name="Google Shape;173;p6"/>
          <p:cNvPicPr preferRelativeResize="0"/>
          <p:nvPr/>
        </p:nvPicPr>
        <p:blipFill rotWithShape="1">
          <a:blip r:embed="rId9">
            <a:alphaModFix/>
          </a:blip>
          <a:srcRect/>
          <a:stretch/>
        </p:blipFill>
        <p:spPr>
          <a:xfrm>
            <a:off x="7649154" y="723806"/>
            <a:ext cx="1280705" cy="1910080"/>
          </a:xfrm>
          <a:prstGeom prst="rect">
            <a:avLst/>
          </a:prstGeom>
          <a:noFill/>
          <a:ln>
            <a:noFill/>
          </a:ln>
        </p:spPr>
      </p:pic>
      <p:pic>
        <p:nvPicPr>
          <p:cNvPr id="174" name="Google Shape;174;p6"/>
          <p:cNvPicPr preferRelativeResize="0"/>
          <p:nvPr/>
        </p:nvPicPr>
        <p:blipFill rotWithShape="1">
          <a:blip r:embed="rId10">
            <a:alphaModFix/>
          </a:blip>
          <a:srcRect/>
          <a:stretch/>
        </p:blipFill>
        <p:spPr>
          <a:xfrm>
            <a:off x="6150265" y="719138"/>
            <a:ext cx="1272953" cy="1914748"/>
          </a:xfrm>
          <a:prstGeom prst="rect">
            <a:avLst/>
          </a:prstGeom>
          <a:noFill/>
          <a:ln>
            <a:noFill/>
          </a:ln>
        </p:spPr>
      </p:pic>
      <p:pic>
        <p:nvPicPr>
          <p:cNvPr id="175" name="Google Shape;175;p6"/>
          <p:cNvPicPr preferRelativeResize="0"/>
          <p:nvPr/>
        </p:nvPicPr>
        <p:blipFill rotWithShape="1">
          <a:blip r:embed="rId11">
            <a:alphaModFix/>
          </a:blip>
          <a:srcRect/>
          <a:stretch/>
        </p:blipFill>
        <p:spPr>
          <a:xfrm>
            <a:off x="454296" y="3820696"/>
            <a:ext cx="2751416" cy="1563139"/>
          </a:xfrm>
          <a:prstGeom prst="rect">
            <a:avLst/>
          </a:prstGeom>
          <a:noFill/>
          <a:ln>
            <a:noFill/>
          </a:ln>
        </p:spPr>
      </p:pic>
      <p:pic>
        <p:nvPicPr>
          <p:cNvPr id="176" name="Google Shape;176;p6"/>
          <p:cNvPicPr preferRelativeResize="0"/>
          <p:nvPr/>
        </p:nvPicPr>
        <p:blipFill rotWithShape="1">
          <a:blip r:embed="rId12">
            <a:alphaModFix/>
          </a:blip>
          <a:srcRect/>
          <a:stretch/>
        </p:blipFill>
        <p:spPr>
          <a:xfrm>
            <a:off x="3337263" y="3820695"/>
            <a:ext cx="2751416" cy="1563139"/>
          </a:xfrm>
          <a:prstGeom prst="rect">
            <a:avLst/>
          </a:prstGeom>
          <a:noFill/>
          <a:ln>
            <a:noFill/>
          </a:ln>
        </p:spPr>
      </p:pic>
      <p:pic>
        <p:nvPicPr>
          <p:cNvPr id="177" name="Google Shape;177;p6"/>
          <p:cNvPicPr preferRelativeResize="0"/>
          <p:nvPr/>
        </p:nvPicPr>
        <p:blipFill rotWithShape="1">
          <a:blip r:embed="rId13">
            <a:alphaModFix/>
          </a:blip>
          <a:srcRect/>
          <a:stretch/>
        </p:blipFill>
        <p:spPr>
          <a:xfrm>
            <a:off x="6220230" y="3820694"/>
            <a:ext cx="2751416" cy="1563139"/>
          </a:xfrm>
          <a:prstGeom prst="rect">
            <a:avLst/>
          </a:prstGeom>
          <a:noFill/>
          <a:ln>
            <a:noFill/>
          </a:ln>
        </p:spPr>
      </p:pic>
      <p:pic>
        <p:nvPicPr>
          <p:cNvPr id="178" name="Google Shape;178;p6"/>
          <p:cNvPicPr preferRelativeResize="0"/>
          <p:nvPr/>
        </p:nvPicPr>
        <p:blipFill rotWithShape="1">
          <a:blip r:embed="rId14">
            <a:alphaModFix/>
          </a:blip>
          <a:srcRect/>
          <a:stretch/>
        </p:blipFill>
        <p:spPr>
          <a:xfrm>
            <a:off x="9155795" y="730428"/>
            <a:ext cx="1273387" cy="1910081"/>
          </a:xfrm>
          <a:prstGeom prst="rect">
            <a:avLst/>
          </a:prstGeom>
          <a:noFill/>
          <a:ln>
            <a:noFill/>
          </a:ln>
        </p:spPr>
      </p:pic>
      <p:sp>
        <p:nvSpPr>
          <p:cNvPr id="179" name="Google Shape;179;p6"/>
          <p:cNvSpPr txBox="1"/>
          <p:nvPr/>
        </p:nvSpPr>
        <p:spPr>
          <a:xfrm>
            <a:off x="6428051" y="2726734"/>
            <a:ext cx="752061" cy="25391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1050" i="1">
                <a:solidFill>
                  <a:srgbClr val="7F7F7F"/>
                </a:solidFill>
                <a:latin typeface="Palatino"/>
                <a:ea typeface="Palatino"/>
                <a:cs typeface="Palatino"/>
                <a:sym typeface="Palatino"/>
              </a:rPr>
              <a:t>2015</a:t>
            </a:r>
            <a:endParaRPr/>
          </a:p>
        </p:txBody>
      </p:sp>
      <p:sp>
        <p:nvSpPr>
          <p:cNvPr id="180" name="Google Shape;180;p6"/>
          <p:cNvSpPr txBox="1"/>
          <p:nvPr/>
        </p:nvSpPr>
        <p:spPr>
          <a:xfrm>
            <a:off x="7913475" y="2726734"/>
            <a:ext cx="752061" cy="25391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1050" i="1">
                <a:solidFill>
                  <a:srgbClr val="7F7F7F"/>
                </a:solidFill>
                <a:latin typeface="Palatino"/>
                <a:ea typeface="Palatino"/>
                <a:cs typeface="Palatino"/>
                <a:sym typeface="Palatino"/>
              </a:rPr>
              <a:t>2019</a:t>
            </a:r>
            <a:endParaRPr/>
          </a:p>
        </p:txBody>
      </p:sp>
      <p:sp>
        <p:nvSpPr>
          <p:cNvPr id="181" name="Google Shape;181;p6"/>
          <p:cNvSpPr txBox="1"/>
          <p:nvPr/>
        </p:nvSpPr>
        <p:spPr>
          <a:xfrm>
            <a:off x="9454526" y="2752786"/>
            <a:ext cx="752061" cy="25391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1050" i="1">
                <a:solidFill>
                  <a:srgbClr val="7F7F7F"/>
                </a:solidFill>
                <a:latin typeface="Palatino"/>
                <a:ea typeface="Palatino"/>
                <a:cs typeface="Palatino"/>
                <a:sym typeface="Palatino"/>
              </a:rPr>
              <a:t>2022</a:t>
            </a:r>
            <a:endParaRPr/>
          </a:p>
        </p:txBody>
      </p:sp>
      <p:sp>
        <p:nvSpPr>
          <p:cNvPr id="182" name="Google Shape;182;p6"/>
          <p:cNvSpPr txBox="1"/>
          <p:nvPr/>
        </p:nvSpPr>
        <p:spPr>
          <a:xfrm>
            <a:off x="10995577" y="2726734"/>
            <a:ext cx="752061" cy="25391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1050" i="1">
                <a:solidFill>
                  <a:srgbClr val="7F7F7F"/>
                </a:solidFill>
                <a:latin typeface="Palatino"/>
                <a:ea typeface="Palatino"/>
                <a:cs typeface="Palatino"/>
                <a:sym typeface="Palatino"/>
              </a:rPr>
              <a:t>2023</a:t>
            </a:r>
            <a:endParaRPr/>
          </a:p>
        </p:txBody>
      </p:sp>
      <p:sp>
        <p:nvSpPr>
          <p:cNvPr id="183" name="Google Shape;183;p6"/>
          <p:cNvSpPr txBox="1"/>
          <p:nvPr/>
        </p:nvSpPr>
        <p:spPr>
          <a:xfrm>
            <a:off x="1300487" y="5413636"/>
            <a:ext cx="1074797" cy="25391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1050" i="1">
                <a:solidFill>
                  <a:srgbClr val="7F7F7F"/>
                </a:solidFill>
                <a:latin typeface="Palatino"/>
                <a:ea typeface="Palatino"/>
                <a:cs typeface="Palatino"/>
                <a:sym typeface="Palatino"/>
              </a:rPr>
              <a:t>Photogrammar</a:t>
            </a:r>
            <a:endParaRPr/>
          </a:p>
        </p:txBody>
      </p:sp>
      <p:sp>
        <p:nvSpPr>
          <p:cNvPr id="184" name="Google Shape;184;p6"/>
          <p:cNvSpPr txBox="1"/>
          <p:nvPr/>
        </p:nvSpPr>
        <p:spPr>
          <a:xfrm>
            <a:off x="4187001" y="5424223"/>
            <a:ext cx="1074797" cy="25391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1050" i="1">
                <a:solidFill>
                  <a:srgbClr val="7F7F7F"/>
                </a:solidFill>
                <a:latin typeface="Palatino"/>
                <a:ea typeface="Palatino"/>
                <a:cs typeface="Palatino"/>
                <a:sym typeface="Palatino"/>
              </a:rPr>
              <a:t>COVIDcast</a:t>
            </a:r>
            <a:endParaRPr/>
          </a:p>
        </p:txBody>
      </p:sp>
      <p:sp>
        <p:nvSpPr>
          <p:cNvPr id="185" name="Google Shape;185;p6"/>
          <p:cNvSpPr txBox="1"/>
          <p:nvPr/>
        </p:nvSpPr>
        <p:spPr>
          <a:xfrm>
            <a:off x="6963824" y="5392698"/>
            <a:ext cx="1566551" cy="25391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1050" i="1">
                <a:solidFill>
                  <a:srgbClr val="7F7F7F"/>
                </a:solidFill>
                <a:latin typeface="Palatino"/>
                <a:ea typeface="Palatino"/>
                <a:cs typeface="Palatino"/>
                <a:sym typeface="Palatino"/>
              </a:rPr>
              <a:t>Ukraine, WARCHIVE</a:t>
            </a:r>
            <a:endParaRPr/>
          </a:p>
        </p:txBody>
      </p:sp>
      <p:pic>
        <p:nvPicPr>
          <p:cNvPr id="186" name="Google Shape;186;p6"/>
          <p:cNvPicPr preferRelativeResize="0"/>
          <p:nvPr/>
        </p:nvPicPr>
        <p:blipFill rotWithShape="1">
          <a:blip r:embed="rId15">
            <a:alphaModFix/>
          </a:blip>
          <a:srcRect/>
          <a:stretch/>
        </p:blipFill>
        <p:spPr>
          <a:xfrm>
            <a:off x="9127905" y="3818021"/>
            <a:ext cx="2808579" cy="1595615"/>
          </a:xfrm>
          <a:prstGeom prst="rect">
            <a:avLst/>
          </a:prstGeom>
          <a:noFill/>
          <a:ln>
            <a:noFill/>
          </a:ln>
        </p:spPr>
      </p:pic>
      <p:sp>
        <p:nvSpPr>
          <p:cNvPr id="187" name="Google Shape;187;p6"/>
          <p:cNvSpPr txBox="1"/>
          <p:nvPr/>
        </p:nvSpPr>
        <p:spPr>
          <a:xfrm>
            <a:off x="9805057" y="5424223"/>
            <a:ext cx="1566551" cy="25391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1050" i="1">
                <a:solidFill>
                  <a:srgbClr val="7F7F7F"/>
                </a:solidFill>
                <a:latin typeface="Palatino"/>
                <a:ea typeface="Palatino"/>
                <a:cs typeface="Palatino"/>
                <a:sym typeface="Palatino"/>
              </a:rPr>
              <a:t>Statistical Software</a:t>
            </a:r>
            <a:endParaRPr/>
          </a:p>
        </p:txBody>
      </p:sp>
      <p:sp>
        <p:nvSpPr>
          <p:cNvPr id="188" name="Google Shape;188;p6"/>
          <p:cNvSpPr/>
          <p:nvPr/>
        </p:nvSpPr>
        <p:spPr>
          <a:xfrm>
            <a:off x="10655118" y="730428"/>
            <a:ext cx="1273387" cy="1921371"/>
          </a:xfrm>
          <a:prstGeom prst="rect">
            <a:avLst/>
          </a:prstGeom>
          <a:blipFill rotWithShape="1">
            <a:blip r:embed="rId3">
              <a:alphaModFix/>
            </a:blip>
            <a:tile tx="0" ty="0" sx="100000" sy="100000" flip="none" algn="tl"/>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89" name="Google Shape;189;p6"/>
          <p:cNvSpPr txBox="1"/>
          <p:nvPr/>
        </p:nvSpPr>
        <p:spPr>
          <a:xfrm>
            <a:off x="10770006" y="803005"/>
            <a:ext cx="1043609" cy="175432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800" b="1">
                <a:solidFill>
                  <a:srgbClr val="7F7F7F"/>
                </a:solidFill>
                <a:latin typeface="Calibri"/>
                <a:ea typeface="Calibri"/>
                <a:cs typeface="Calibri"/>
                <a:sym typeface="Calibri"/>
              </a:rPr>
              <a:t>DISTANT VIEWING</a:t>
            </a:r>
            <a:endParaRPr/>
          </a:p>
          <a:p>
            <a:pPr marL="0" marR="0" lvl="0" indent="0" algn="ctr" rtl="0">
              <a:spcBef>
                <a:spcPts val="0"/>
              </a:spcBef>
              <a:spcAft>
                <a:spcPts val="0"/>
              </a:spcAft>
              <a:buNone/>
            </a:pPr>
            <a:endParaRPr sz="1000" b="1">
              <a:solidFill>
                <a:schemeClr val="dk1"/>
              </a:solidFill>
              <a:latin typeface="Calibri"/>
              <a:ea typeface="Calibri"/>
              <a:cs typeface="Calibri"/>
              <a:sym typeface="Calibri"/>
            </a:endParaRPr>
          </a:p>
          <a:p>
            <a:pPr marL="0" marR="0" lvl="0" indent="0" algn="ctr" rtl="0">
              <a:spcBef>
                <a:spcPts val="0"/>
              </a:spcBef>
              <a:spcAft>
                <a:spcPts val="0"/>
              </a:spcAft>
              <a:buNone/>
            </a:pPr>
            <a:r>
              <a:rPr lang="fr-FR" sz="500">
                <a:solidFill>
                  <a:schemeClr val="dk1"/>
                </a:solidFill>
                <a:latin typeface="Calibri"/>
                <a:ea typeface="Calibri"/>
                <a:cs typeface="Calibri"/>
                <a:sym typeface="Calibri"/>
              </a:rPr>
              <a:t> </a:t>
            </a:r>
            <a:r>
              <a:rPr lang="fr-FR" sz="500" i="1">
                <a:solidFill>
                  <a:schemeClr val="dk1"/>
                </a:solidFill>
                <a:latin typeface="Calibri"/>
                <a:ea typeface="Calibri"/>
                <a:cs typeface="Calibri"/>
                <a:sym typeface="Calibri"/>
              </a:rPr>
              <a:t>Analyzing Visual Culture at Scale</a:t>
            </a:r>
            <a:endParaRPr/>
          </a:p>
          <a:p>
            <a:pPr marL="0" marR="0" lvl="0" indent="0" algn="ctr" rtl="0">
              <a:spcBef>
                <a:spcPts val="0"/>
              </a:spcBef>
              <a:spcAft>
                <a:spcPts val="0"/>
              </a:spcAft>
              <a:buNone/>
            </a:pPr>
            <a:endParaRPr sz="500" i="1">
              <a:solidFill>
                <a:schemeClr val="dk1"/>
              </a:solidFill>
              <a:latin typeface="Calibri"/>
              <a:ea typeface="Calibri"/>
              <a:cs typeface="Calibri"/>
              <a:sym typeface="Calibri"/>
            </a:endParaRPr>
          </a:p>
          <a:p>
            <a:pPr marL="0" marR="0" lvl="0" indent="0" algn="ctr" rtl="0">
              <a:spcBef>
                <a:spcPts val="0"/>
              </a:spcBef>
              <a:spcAft>
                <a:spcPts val="0"/>
              </a:spcAft>
              <a:buNone/>
            </a:pPr>
            <a:endParaRPr sz="500" i="1">
              <a:solidFill>
                <a:schemeClr val="dk1"/>
              </a:solidFill>
              <a:latin typeface="Calibri"/>
              <a:ea typeface="Calibri"/>
              <a:cs typeface="Calibri"/>
              <a:sym typeface="Calibri"/>
            </a:endParaRPr>
          </a:p>
          <a:p>
            <a:pPr marL="0" marR="0" lvl="0" indent="0" algn="ctr" rtl="0">
              <a:spcBef>
                <a:spcPts val="0"/>
              </a:spcBef>
              <a:spcAft>
                <a:spcPts val="0"/>
              </a:spcAft>
              <a:buNone/>
            </a:pPr>
            <a:endParaRPr sz="500" i="1">
              <a:solidFill>
                <a:schemeClr val="dk1"/>
              </a:solidFill>
              <a:latin typeface="Calibri"/>
              <a:ea typeface="Calibri"/>
              <a:cs typeface="Calibri"/>
              <a:sym typeface="Calibri"/>
            </a:endParaRPr>
          </a:p>
          <a:p>
            <a:pPr marL="0" marR="0" lvl="0" indent="0" algn="ctr" rtl="0">
              <a:spcBef>
                <a:spcPts val="0"/>
              </a:spcBef>
              <a:spcAft>
                <a:spcPts val="0"/>
              </a:spcAft>
              <a:buNone/>
            </a:pPr>
            <a:endParaRPr sz="500" i="1">
              <a:solidFill>
                <a:schemeClr val="dk1"/>
              </a:solidFill>
              <a:latin typeface="Calibri"/>
              <a:ea typeface="Calibri"/>
              <a:cs typeface="Calibri"/>
              <a:sym typeface="Calibri"/>
            </a:endParaRPr>
          </a:p>
          <a:p>
            <a:pPr marL="0" marR="0" lvl="0" indent="0" algn="ctr" rtl="0">
              <a:spcBef>
                <a:spcPts val="0"/>
              </a:spcBef>
              <a:spcAft>
                <a:spcPts val="0"/>
              </a:spcAft>
              <a:buNone/>
            </a:pPr>
            <a:endParaRPr sz="500" i="1">
              <a:solidFill>
                <a:schemeClr val="dk1"/>
              </a:solidFill>
              <a:latin typeface="Calibri"/>
              <a:ea typeface="Calibri"/>
              <a:cs typeface="Calibri"/>
              <a:sym typeface="Calibri"/>
            </a:endParaRPr>
          </a:p>
          <a:p>
            <a:pPr marL="0" marR="0" lvl="0" indent="0" algn="ctr" rtl="0">
              <a:spcBef>
                <a:spcPts val="0"/>
              </a:spcBef>
              <a:spcAft>
                <a:spcPts val="0"/>
              </a:spcAft>
              <a:buNone/>
            </a:pPr>
            <a:endParaRPr sz="500" i="1">
              <a:solidFill>
                <a:schemeClr val="dk1"/>
              </a:solidFill>
              <a:latin typeface="Calibri"/>
              <a:ea typeface="Calibri"/>
              <a:cs typeface="Calibri"/>
              <a:sym typeface="Calibri"/>
            </a:endParaRPr>
          </a:p>
          <a:p>
            <a:pPr marL="0" marR="0" lvl="0" indent="0" algn="ctr" rtl="0">
              <a:spcBef>
                <a:spcPts val="0"/>
              </a:spcBef>
              <a:spcAft>
                <a:spcPts val="0"/>
              </a:spcAft>
              <a:buNone/>
            </a:pPr>
            <a:endParaRPr sz="500" i="1">
              <a:solidFill>
                <a:schemeClr val="dk1"/>
              </a:solidFill>
              <a:latin typeface="Calibri"/>
              <a:ea typeface="Calibri"/>
              <a:cs typeface="Calibri"/>
              <a:sym typeface="Calibri"/>
            </a:endParaRPr>
          </a:p>
          <a:p>
            <a:pPr marL="0" marR="0" lvl="0" indent="0" algn="ctr" rtl="0">
              <a:spcBef>
                <a:spcPts val="0"/>
              </a:spcBef>
              <a:spcAft>
                <a:spcPts val="0"/>
              </a:spcAft>
              <a:buNone/>
            </a:pPr>
            <a:endParaRPr sz="500" i="1">
              <a:solidFill>
                <a:schemeClr val="dk1"/>
              </a:solidFill>
              <a:latin typeface="Calibri"/>
              <a:ea typeface="Calibri"/>
              <a:cs typeface="Calibri"/>
              <a:sym typeface="Calibri"/>
            </a:endParaRPr>
          </a:p>
          <a:p>
            <a:pPr marL="0" marR="0" lvl="0" indent="0" algn="ctr" rtl="0">
              <a:spcBef>
                <a:spcPts val="0"/>
              </a:spcBef>
              <a:spcAft>
                <a:spcPts val="0"/>
              </a:spcAft>
              <a:buNone/>
            </a:pPr>
            <a:endParaRPr sz="500" i="1">
              <a:solidFill>
                <a:schemeClr val="dk1"/>
              </a:solidFill>
              <a:latin typeface="Calibri"/>
              <a:ea typeface="Calibri"/>
              <a:cs typeface="Calibri"/>
              <a:sym typeface="Calibri"/>
            </a:endParaRPr>
          </a:p>
          <a:p>
            <a:pPr marL="0" marR="0" lvl="0" indent="0" algn="ctr" rtl="0">
              <a:spcBef>
                <a:spcPts val="0"/>
              </a:spcBef>
              <a:spcAft>
                <a:spcPts val="0"/>
              </a:spcAft>
              <a:buNone/>
            </a:pPr>
            <a:endParaRPr sz="500" i="1">
              <a:solidFill>
                <a:schemeClr val="dk1"/>
              </a:solidFill>
              <a:latin typeface="Calibri"/>
              <a:ea typeface="Calibri"/>
              <a:cs typeface="Calibri"/>
              <a:sym typeface="Calibri"/>
            </a:endParaRPr>
          </a:p>
          <a:p>
            <a:pPr marL="0" marR="0" lvl="0" indent="0" algn="ctr" rtl="0">
              <a:spcBef>
                <a:spcPts val="0"/>
              </a:spcBef>
              <a:spcAft>
                <a:spcPts val="0"/>
              </a:spcAft>
              <a:buNone/>
            </a:pPr>
            <a:endParaRPr sz="500" i="1">
              <a:solidFill>
                <a:schemeClr val="dk1"/>
              </a:solidFill>
              <a:latin typeface="Calibri"/>
              <a:ea typeface="Calibri"/>
              <a:cs typeface="Calibri"/>
              <a:sym typeface="Calibri"/>
            </a:endParaRPr>
          </a:p>
          <a:p>
            <a:pPr marL="0" marR="0" lvl="0" indent="0" algn="ctr" rtl="0">
              <a:spcBef>
                <a:spcPts val="0"/>
              </a:spcBef>
              <a:spcAft>
                <a:spcPts val="0"/>
              </a:spcAft>
              <a:buNone/>
            </a:pPr>
            <a:endParaRPr sz="500" i="1">
              <a:solidFill>
                <a:schemeClr val="dk1"/>
              </a:solidFill>
              <a:latin typeface="Calibri"/>
              <a:ea typeface="Calibri"/>
              <a:cs typeface="Calibri"/>
              <a:sym typeface="Calibri"/>
            </a:endParaRPr>
          </a:p>
          <a:p>
            <a:pPr marL="0" marR="0" lvl="0" indent="0" algn="ctr" rtl="0">
              <a:spcBef>
                <a:spcPts val="0"/>
              </a:spcBef>
              <a:spcAft>
                <a:spcPts val="0"/>
              </a:spcAft>
              <a:buNone/>
            </a:pPr>
            <a:endParaRPr sz="500" i="1">
              <a:solidFill>
                <a:schemeClr val="dk1"/>
              </a:solidFill>
              <a:latin typeface="Calibri"/>
              <a:ea typeface="Calibri"/>
              <a:cs typeface="Calibri"/>
              <a:sym typeface="Calibri"/>
            </a:endParaRPr>
          </a:p>
          <a:p>
            <a:pPr marL="0" marR="0" lvl="0" indent="0" algn="ctr" rtl="0">
              <a:spcBef>
                <a:spcPts val="0"/>
              </a:spcBef>
              <a:spcAft>
                <a:spcPts val="0"/>
              </a:spcAft>
              <a:buNone/>
            </a:pPr>
            <a:endParaRPr sz="500" i="1">
              <a:solidFill>
                <a:schemeClr val="dk1"/>
              </a:solidFill>
              <a:latin typeface="Calibri"/>
              <a:ea typeface="Calibri"/>
              <a:cs typeface="Calibri"/>
              <a:sym typeface="Calibri"/>
            </a:endParaRPr>
          </a:p>
          <a:p>
            <a:pPr marL="0" marR="0" lvl="0" indent="0" algn="ctr" rtl="0">
              <a:spcBef>
                <a:spcPts val="0"/>
              </a:spcBef>
              <a:spcAft>
                <a:spcPts val="0"/>
              </a:spcAft>
              <a:buNone/>
            </a:pPr>
            <a:endParaRPr sz="500" i="1">
              <a:solidFill>
                <a:schemeClr val="dk1"/>
              </a:solidFill>
              <a:latin typeface="Calibri"/>
              <a:ea typeface="Calibri"/>
              <a:cs typeface="Calibri"/>
              <a:sym typeface="Calibri"/>
            </a:endParaRPr>
          </a:p>
          <a:p>
            <a:pPr marL="0" marR="0" lvl="0" indent="0" algn="ctr" rtl="0">
              <a:spcBef>
                <a:spcPts val="0"/>
              </a:spcBef>
              <a:spcAft>
                <a:spcPts val="0"/>
              </a:spcAft>
              <a:buNone/>
            </a:pPr>
            <a:r>
              <a:rPr lang="fr-FR" sz="500" i="1">
                <a:solidFill>
                  <a:schemeClr val="dk1"/>
                </a:solidFill>
                <a:latin typeface="Calibri"/>
                <a:ea typeface="Calibri"/>
                <a:cs typeface="Calibri"/>
                <a:sym typeface="Calibri"/>
              </a:rPr>
              <a:t>Taylor Arnold</a:t>
            </a:r>
            <a:endParaRPr/>
          </a:p>
          <a:p>
            <a:pPr marL="0" marR="0" lvl="0" indent="0" algn="ctr" rtl="0">
              <a:spcBef>
                <a:spcPts val="0"/>
              </a:spcBef>
              <a:spcAft>
                <a:spcPts val="0"/>
              </a:spcAft>
              <a:buNone/>
            </a:pPr>
            <a:r>
              <a:rPr lang="fr-FR" sz="500" i="1">
                <a:solidFill>
                  <a:schemeClr val="dk1"/>
                </a:solidFill>
                <a:latin typeface="Calibri"/>
                <a:ea typeface="Calibri"/>
                <a:cs typeface="Calibri"/>
                <a:sym typeface="Calibri"/>
              </a:rPr>
              <a:t>Lauren Tilton</a:t>
            </a:r>
            <a:endParaRPr/>
          </a:p>
        </p:txBody>
      </p:sp>
      <p:cxnSp>
        <p:nvCxnSpPr>
          <p:cNvPr id="190" name="Google Shape;190;p6"/>
          <p:cNvCxnSpPr/>
          <p:nvPr/>
        </p:nvCxnSpPr>
        <p:spPr>
          <a:xfrm>
            <a:off x="10995577" y="1046022"/>
            <a:ext cx="583510" cy="0"/>
          </a:xfrm>
          <a:prstGeom prst="straightConnector1">
            <a:avLst/>
          </a:prstGeom>
          <a:noFill/>
          <a:ln w="9525" cap="flat" cmpd="sng">
            <a:solidFill>
              <a:schemeClr val="accent1"/>
            </a:solidFill>
            <a:prstDash val="solid"/>
            <a:miter lim="800000"/>
            <a:headEnd type="none" w="sm" len="sm"/>
            <a:tailEnd type="none" w="sm" len="sm"/>
          </a:ln>
        </p:spPr>
      </p:cxnSp>
      <p:pic>
        <p:nvPicPr>
          <p:cNvPr id="191" name="Google Shape;191;p6" descr="Une image contenant texte, différent&#10;&#10;Description générée automatiquement"/>
          <p:cNvPicPr preferRelativeResize="0"/>
          <p:nvPr/>
        </p:nvPicPr>
        <p:blipFill rotWithShape="1">
          <a:blip r:embed="rId16">
            <a:alphaModFix/>
          </a:blip>
          <a:srcRect/>
          <a:stretch/>
        </p:blipFill>
        <p:spPr>
          <a:xfrm>
            <a:off x="10867542" y="1324649"/>
            <a:ext cx="916256" cy="916256"/>
          </a:xfrm>
          <a:prstGeom prst="rect">
            <a:avLst/>
          </a:prstGeom>
          <a:noFill/>
          <a:ln>
            <a:noFill/>
          </a:ln>
        </p:spPr>
      </p:pic>
      <p:pic>
        <p:nvPicPr>
          <p:cNvPr id="192" name="Google Shape;192;p6"/>
          <p:cNvPicPr preferRelativeResize="0"/>
          <p:nvPr/>
        </p:nvPicPr>
        <p:blipFill rotWithShape="1">
          <a:blip r:embed="rId17">
            <a:alphaModFix/>
          </a:blip>
          <a:srcRect/>
          <a:stretch/>
        </p:blipFill>
        <p:spPr>
          <a:xfrm>
            <a:off x="11311209" y="6498187"/>
            <a:ext cx="791704" cy="276999"/>
          </a:xfrm>
          <a:prstGeom prst="rect">
            <a:avLst/>
          </a:prstGeom>
          <a:noFill/>
          <a:ln>
            <a:noFill/>
          </a:ln>
        </p:spPr>
      </p:pic>
      <p:sp>
        <p:nvSpPr>
          <p:cNvPr id="193" name="Google Shape;193;p6"/>
          <p:cNvSpPr txBox="1"/>
          <p:nvPr/>
        </p:nvSpPr>
        <p:spPr>
          <a:xfrm>
            <a:off x="89087" y="6498187"/>
            <a:ext cx="4661587"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200">
                <a:solidFill>
                  <a:srgbClr val="595959"/>
                </a:solidFill>
                <a:latin typeface="Courier"/>
                <a:ea typeface="Courier"/>
                <a:cs typeface="Courier"/>
                <a:sym typeface="Courier"/>
              </a:rPr>
              <a:t>01 – Six TV Families | </a:t>
            </a:r>
            <a:r>
              <a:rPr lang="fr-FR" sz="1200" b="1">
                <a:solidFill>
                  <a:srgbClr val="595959"/>
                </a:solidFill>
                <a:latin typeface="Courier"/>
                <a:ea typeface="Courier"/>
                <a:cs typeface="Courier"/>
                <a:sym typeface="Courier"/>
              </a:rPr>
              <a:t>Introduction</a:t>
            </a:r>
            <a:endParaRPr sz="1200">
              <a:solidFill>
                <a:srgbClr val="595959"/>
              </a:solidFill>
              <a:latin typeface="Courier"/>
              <a:ea typeface="Courier"/>
              <a:cs typeface="Courier"/>
              <a:sym typeface="Courie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pic>
        <p:nvPicPr>
          <p:cNvPr id="198" name="Google Shape;198;p7" descr="A previous screening of Abel Gance’s Napoleon"/>
          <p:cNvPicPr preferRelativeResize="0"/>
          <p:nvPr/>
        </p:nvPicPr>
        <p:blipFill rotWithShape="1">
          <a:blip r:embed="rId3">
            <a:alphaModFix/>
          </a:blip>
          <a:srcRect/>
          <a:stretch/>
        </p:blipFill>
        <p:spPr>
          <a:xfrm>
            <a:off x="6506181" y="1553321"/>
            <a:ext cx="5080993" cy="3048596"/>
          </a:xfrm>
          <a:prstGeom prst="rect">
            <a:avLst/>
          </a:prstGeom>
          <a:noFill/>
          <a:ln>
            <a:noFill/>
          </a:ln>
        </p:spPr>
      </p:pic>
      <p:pic>
        <p:nvPicPr>
          <p:cNvPr id="199" name="Google Shape;199;p7"/>
          <p:cNvPicPr preferRelativeResize="0"/>
          <p:nvPr/>
        </p:nvPicPr>
        <p:blipFill rotWithShape="1">
          <a:blip r:embed="rId4">
            <a:alphaModFix/>
          </a:blip>
          <a:srcRect/>
          <a:stretch/>
        </p:blipFill>
        <p:spPr>
          <a:xfrm>
            <a:off x="11311209" y="6498187"/>
            <a:ext cx="791704" cy="276999"/>
          </a:xfrm>
          <a:prstGeom prst="rect">
            <a:avLst/>
          </a:prstGeom>
          <a:noFill/>
          <a:ln>
            <a:noFill/>
          </a:ln>
        </p:spPr>
      </p:pic>
      <p:sp>
        <p:nvSpPr>
          <p:cNvPr id="200" name="Google Shape;200;p7"/>
          <p:cNvSpPr txBox="1"/>
          <p:nvPr/>
        </p:nvSpPr>
        <p:spPr>
          <a:xfrm>
            <a:off x="89087" y="6498187"/>
            <a:ext cx="4661587"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200">
                <a:solidFill>
                  <a:srgbClr val="595959"/>
                </a:solidFill>
                <a:latin typeface="Courier"/>
                <a:ea typeface="Courier"/>
                <a:cs typeface="Courier"/>
                <a:sym typeface="Courier"/>
              </a:rPr>
              <a:t>01 – Six TV Families | </a:t>
            </a:r>
            <a:r>
              <a:rPr lang="fr-FR" sz="1200" b="1">
                <a:solidFill>
                  <a:srgbClr val="595959"/>
                </a:solidFill>
                <a:latin typeface="Courier"/>
                <a:ea typeface="Courier"/>
                <a:cs typeface="Courier"/>
                <a:sym typeface="Courier"/>
              </a:rPr>
              <a:t>Introduction</a:t>
            </a:r>
            <a:endParaRPr sz="1200">
              <a:solidFill>
                <a:srgbClr val="595959"/>
              </a:solidFill>
              <a:latin typeface="Courier"/>
              <a:ea typeface="Courier"/>
              <a:cs typeface="Courier"/>
              <a:sym typeface="Courier"/>
            </a:endParaRPr>
          </a:p>
        </p:txBody>
      </p:sp>
      <p:sp>
        <p:nvSpPr>
          <p:cNvPr id="201" name="Google Shape;201;p7"/>
          <p:cNvSpPr txBox="1"/>
          <p:nvPr/>
        </p:nvSpPr>
        <p:spPr>
          <a:xfrm>
            <a:off x="601830" y="803005"/>
            <a:ext cx="5252434" cy="1200329"/>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fr-FR" sz="1800">
                <a:solidFill>
                  <a:srgbClr val="3F3F3F"/>
                </a:solidFill>
                <a:latin typeface="Palatino"/>
                <a:ea typeface="Palatino"/>
                <a:cs typeface="Palatino"/>
                <a:sym typeface="Palatino"/>
              </a:rPr>
              <a:t>Influenced by </a:t>
            </a:r>
            <a:r>
              <a:rPr lang="fr-FR" sz="1800" b="1">
                <a:solidFill>
                  <a:srgbClr val="3F3F3F"/>
                </a:solidFill>
                <a:latin typeface="Palatino"/>
                <a:ea typeface="Palatino"/>
                <a:cs typeface="Palatino"/>
                <a:sym typeface="Palatino"/>
              </a:rPr>
              <a:t>literary studies </a:t>
            </a:r>
            <a:r>
              <a:rPr lang="fr-FR" sz="1800">
                <a:solidFill>
                  <a:srgbClr val="3F3F3F"/>
                </a:solidFill>
                <a:latin typeface="Palatino"/>
                <a:ea typeface="Palatino"/>
                <a:cs typeface="Palatino"/>
                <a:sym typeface="Palatino"/>
              </a:rPr>
              <a:t>and </a:t>
            </a:r>
            <a:r>
              <a:rPr lang="fr-FR" sz="1800" b="1">
                <a:solidFill>
                  <a:srgbClr val="3F3F3F"/>
                </a:solidFill>
                <a:latin typeface="Palatino"/>
                <a:ea typeface="Palatino"/>
                <a:cs typeface="Palatino"/>
                <a:sym typeface="Palatino"/>
              </a:rPr>
              <a:t>art history</a:t>
            </a:r>
            <a:r>
              <a:rPr lang="fr-FR" sz="1800">
                <a:solidFill>
                  <a:srgbClr val="3F3F3F"/>
                </a:solidFill>
                <a:latin typeface="Palatino"/>
                <a:ea typeface="Palatino"/>
                <a:cs typeface="Palatino"/>
                <a:sym typeface="Palatino"/>
              </a:rPr>
              <a:t>, there has been a long tradition within film studies to engage in a close analysis of the form, style, and content of feature-length films. </a:t>
            </a:r>
            <a:endParaRPr/>
          </a:p>
        </p:txBody>
      </p:sp>
      <p:sp>
        <p:nvSpPr>
          <p:cNvPr id="202" name="Google Shape;202;p7"/>
          <p:cNvSpPr txBox="1"/>
          <p:nvPr/>
        </p:nvSpPr>
        <p:spPr>
          <a:xfrm>
            <a:off x="362356" y="103070"/>
            <a:ext cx="8424290"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2800" b="1">
                <a:solidFill>
                  <a:srgbClr val="3F3F3F"/>
                </a:solidFill>
                <a:latin typeface="Calibri"/>
                <a:ea typeface="Calibri"/>
                <a:cs typeface="Calibri"/>
                <a:sym typeface="Calibri"/>
              </a:rPr>
              <a:t>Film Studies: Close and Computational Analyses</a:t>
            </a:r>
            <a:endParaRPr/>
          </a:p>
        </p:txBody>
      </p:sp>
      <p:sp>
        <p:nvSpPr>
          <p:cNvPr id="203" name="Google Shape;203;p7"/>
          <p:cNvSpPr txBox="1"/>
          <p:nvPr/>
        </p:nvSpPr>
        <p:spPr>
          <a:xfrm>
            <a:off x="7413059" y="4601917"/>
            <a:ext cx="3267235" cy="25391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1050">
                <a:solidFill>
                  <a:srgbClr val="7F7F7F"/>
                </a:solidFill>
                <a:latin typeface="Palatino"/>
                <a:ea typeface="Palatino"/>
                <a:cs typeface="Palatino"/>
                <a:sym typeface="Palatino"/>
              </a:rPr>
              <a:t>Screening of </a:t>
            </a:r>
            <a:r>
              <a:rPr lang="fr-FR" sz="1050" i="1">
                <a:solidFill>
                  <a:srgbClr val="7F7F7F"/>
                </a:solidFill>
                <a:latin typeface="Palatino"/>
                <a:ea typeface="Palatino"/>
                <a:cs typeface="Palatino"/>
                <a:sym typeface="Palatino"/>
              </a:rPr>
              <a:t>Napoleon </a:t>
            </a:r>
            <a:r>
              <a:rPr lang="fr-FR" sz="1050">
                <a:solidFill>
                  <a:srgbClr val="7F7F7F"/>
                </a:solidFill>
                <a:latin typeface="Palatino"/>
                <a:ea typeface="Palatino"/>
                <a:cs typeface="Palatino"/>
                <a:sym typeface="Palatino"/>
              </a:rPr>
              <a:t>(1927)</a:t>
            </a:r>
            <a:endParaRPr sz="1050" i="1">
              <a:solidFill>
                <a:srgbClr val="7F7F7F"/>
              </a:solidFill>
              <a:latin typeface="Palatino"/>
              <a:ea typeface="Palatino"/>
              <a:cs typeface="Palatino"/>
              <a:sym typeface="Palatino"/>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pic>
        <p:nvPicPr>
          <p:cNvPr id="208" name="Google Shape;208;p8"/>
          <p:cNvPicPr preferRelativeResize="0"/>
          <p:nvPr/>
        </p:nvPicPr>
        <p:blipFill rotWithShape="1">
          <a:blip r:embed="rId3">
            <a:alphaModFix/>
          </a:blip>
          <a:srcRect/>
          <a:stretch/>
        </p:blipFill>
        <p:spPr>
          <a:xfrm>
            <a:off x="11311209" y="6498187"/>
            <a:ext cx="791704" cy="276999"/>
          </a:xfrm>
          <a:prstGeom prst="rect">
            <a:avLst/>
          </a:prstGeom>
          <a:noFill/>
          <a:ln>
            <a:noFill/>
          </a:ln>
        </p:spPr>
      </p:pic>
      <p:sp>
        <p:nvSpPr>
          <p:cNvPr id="209" name="Google Shape;209;p8"/>
          <p:cNvSpPr txBox="1"/>
          <p:nvPr/>
        </p:nvSpPr>
        <p:spPr>
          <a:xfrm>
            <a:off x="89087" y="6498187"/>
            <a:ext cx="4661587"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200">
                <a:solidFill>
                  <a:srgbClr val="595959"/>
                </a:solidFill>
                <a:latin typeface="Courier"/>
                <a:ea typeface="Courier"/>
                <a:cs typeface="Courier"/>
                <a:sym typeface="Courier"/>
              </a:rPr>
              <a:t>01 – Six TV Families | </a:t>
            </a:r>
            <a:r>
              <a:rPr lang="fr-FR" sz="1200" b="1">
                <a:solidFill>
                  <a:srgbClr val="595959"/>
                </a:solidFill>
                <a:latin typeface="Courier"/>
                <a:ea typeface="Courier"/>
                <a:cs typeface="Courier"/>
                <a:sym typeface="Courier"/>
              </a:rPr>
              <a:t>Introduction</a:t>
            </a:r>
            <a:endParaRPr sz="1200">
              <a:solidFill>
                <a:srgbClr val="595959"/>
              </a:solidFill>
              <a:latin typeface="Courier"/>
              <a:ea typeface="Courier"/>
              <a:cs typeface="Courier"/>
              <a:sym typeface="Courier"/>
            </a:endParaRPr>
          </a:p>
        </p:txBody>
      </p:sp>
      <p:sp>
        <p:nvSpPr>
          <p:cNvPr id="210" name="Google Shape;210;p8"/>
          <p:cNvSpPr txBox="1"/>
          <p:nvPr/>
        </p:nvSpPr>
        <p:spPr>
          <a:xfrm>
            <a:off x="601830" y="803005"/>
            <a:ext cx="5252434" cy="3693319"/>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fr-FR" sz="1800">
                <a:solidFill>
                  <a:srgbClr val="3F3F3F"/>
                </a:solidFill>
                <a:latin typeface="Palatino"/>
                <a:ea typeface="Palatino"/>
                <a:cs typeface="Palatino"/>
                <a:sym typeface="Palatino"/>
              </a:rPr>
              <a:t>Influenced by </a:t>
            </a:r>
            <a:r>
              <a:rPr lang="fr-FR" sz="1800" b="1">
                <a:solidFill>
                  <a:srgbClr val="3F3F3F"/>
                </a:solidFill>
                <a:latin typeface="Palatino"/>
                <a:ea typeface="Palatino"/>
                <a:cs typeface="Palatino"/>
                <a:sym typeface="Palatino"/>
              </a:rPr>
              <a:t>literary studies </a:t>
            </a:r>
            <a:r>
              <a:rPr lang="fr-FR" sz="1800">
                <a:solidFill>
                  <a:srgbClr val="3F3F3F"/>
                </a:solidFill>
                <a:latin typeface="Palatino"/>
                <a:ea typeface="Palatino"/>
                <a:cs typeface="Palatino"/>
                <a:sym typeface="Palatino"/>
              </a:rPr>
              <a:t>and </a:t>
            </a:r>
            <a:r>
              <a:rPr lang="fr-FR" sz="1800" b="1">
                <a:solidFill>
                  <a:srgbClr val="3F3F3F"/>
                </a:solidFill>
                <a:latin typeface="Palatino"/>
                <a:ea typeface="Palatino"/>
                <a:cs typeface="Palatino"/>
                <a:sym typeface="Palatino"/>
              </a:rPr>
              <a:t>art history</a:t>
            </a:r>
            <a:r>
              <a:rPr lang="fr-FR" sz="1800">
                <a:solidFill>
                  <a:srgbClr val="3F3F3F"/>
                </a:solidFill>
                <a:latin typeface="Palatino"/>
                <a:ea typeface="Palatino"/>
                <a:cs typeface="Palatino"/>
                <a:sym typeface="Palatino"/>
              </a:rPr>
              <a:t>, there has been a long tradition within film studies to engage in a close analysis of the form, style, and content of feature-length films. </a:t>
            </a:r>
            <a:endParaRPr/>
          </a:p>
          <a:p>
            <a:pPr marL="0" marR="0" lvl="0" indent="0" algn="just" rtl="0">
              <a:spcBef>
                <a:spcPts val="0"/>
              </a:spcBef>
              <a:spcAft>
                <a:spcPts val="0"/>
              </a:spcAft>
              <a:buNone/>
            </a:pPr>
            <a:endParaRPr sz="1800">
              <a:solidFill>
                <a:srgbClr val="3F3F3F"/>
              </a:solidFill>
              <a:latin typeface="Palatino"/>
              <a:ea typeface="Palatino"/>
              <a:cs typeface="Palatino"/>
              <a:sym typeface="Palatino"/>
            </a:endParaRPr>
          </a:p>
          <a:p>
            <a:pPr marL="0" marR="0" lvl="0" indent="0" algn="just" rtl="0">
              <a:spcBef>
                <a:spcPts val="0"/>
              </a:spcBef>
              <a:spcAft>
                <a:spcPts val="0"/>
              </a:spcAft>
              <a:buNone/>
            </a:pPr>
            <a:r>
              <a:rPr lang="fr-FR" sz="1800">
                <a:solidFill>
                  <a:srgbClr val="3F3F3F"/>
                </a:solidFill>
                <a:latin typeface="Palatino"/>
                <a:ea typeface="Palatino"/>
                <a:cs typeface="Palatino"/>
                <a:sym typeface="Palatino"/>
              </a:rPr>
              <a:t>Some researchers have begun to integrate quantitative measurements into their analyses of film, including David </a:t>
            </a:r>
            <a:r>
              <a:rPr lang="fr-FR" sz="1800" b="1">
                <a:solidFill>
                  <a:srgbClr val="3F3F3F"/>
                </a:solidFill>
                <a:latin typeface="Palatino"/>
                <a:ea typeface="Palatino"/>
                <a:cs typeface="Palatino"/>
                <a:sym typeface="Palatino"/>
              </a:rPr>
              <a:t>Bordwell, </a:t>
            </a:r>
            <a:r>
              <a:rPr lang="fr-FR" sz="1800">
                <a:solidFill>
                  <a:srgbClr val="3F3F3F"/>
                </a:solidFill>
                <a:latin typeface="Palatino"/>
                <a:ea typeface="Palatino"/>
                <a:cs typeface="Palatino"/>
                <a:sym typeface="Palatino"/>
              </a:rPr>
              <a:t>Jeremy </a:t>
            </a:r>
            <a:r>
              <a:rPr lang="fr-FR" sz="1800" b="1">
                <a:solidFill>
                  <a:srgbClr val="3F3F3F"/>
                </a:solidFill>
                <a:latin typeface="Palatino"/>
                <a:ea typeface="Palatino"/>
                <a:cs typeface="Palatino"/>
                <a:sym typeface="Palatino"/>
              </a:rPr>
              <a:t>Butler, </a:t>
            </a:r>
            <a:r>
              <a:rPr lang="fr-FR" sz="1800">
                <a:solidFill>
                  <a:srgbClr val="3F3F3F"/>
                </a:solidFill>
                <a:latin typeface="Palatino"/>
                <a:ea typeface="Palatino"/>
                <a:cs typeface="Palatino"/>
                <a:sym typeface="Palatino"/>
              </a:rPr>
              <a:t>Gunars </a:t>
            </a:r>
            <a:r>
              <a:rPr lang="fr-FR" sz="1800" b="1">
                <a:solidFill>
                  <a:srgbClr val="3F3F3F"/>
                </a:solidFill>
                <a:latin typeface="Palatino"/>
                <a:ea typeface="Palatino"/>
                <a:cs typeface="Palatino"/>
                <a:sym typeface="Palatino"/>
              </a:rPr>
              <a:t>Civjans, </a:t>
            </a:r>
            <a:r>
              <a:rPr lang="fr-FR" sz="1800">
                <a:solidFill>
                  <a:srgbClr val="3F3F3F"/>
                </a:solidFill>
                <a:latin typeface="Palatino"/>
                <a:ea typeface="Palatino"/>
                <a:cs typeface="Palatino"/>
                <a:sym typeface="Palatino"/>
              </a:rPr>
              <a:t>Barbara </a:t>
            </a:r>
            <a:r>
              <a:rPr lang="fr-FR" sz="1800" b="1">
                <a:solidFill>
                  <a:srgbClr val="3F3F3F"/>
                </a:solidFill>
                <a:latin typeface="Palatino"/>
                <a:ea typeface="Palatino"/>
                <a:cs typeface="Palatino"/>
                <a:sym typeface="Palatino"/>
              </a:rPr>
              <a:t>Flueckiger, </a:t>
            </a:r>
            <a:r>
              <a:rPr lang="fr-FR" sz="1800">
                <a:solidFill>
                  <a:srgbClr val="3F3F3F"/>
                </a:solidFill>
                <a:latin typeface="Palatino"/>
                <a:ea typeface="Palatino"/>
                <a:cs typeface="Palatino"/>
                <a:sym typeface="Palatino"/>
              </a:rPr>
              <a:t>Daria </a:t>
            </a:r>
            <a:r>
              <a:rPr lang="fr-FR" sz="1800" b="1">
                <a:solidFill>
                  <a:srgbClr val="3F3F3F"/>
                </a:solidFill>
                <a:latin typeface="Palatino"/>
                <a:ea typeface="Palatino"/>
                <a:cs typeface="Palatino"/>
                <a:sym typeface="Palatino"/>
              </a:rPr>
              <a:t>Khitrova</a:t>
            </a:r>
            <a:r>
              <a:rPr lang="fr-FR" sz="1800">
                <a:solidFill>
                  <a:srgbClr val="3F3F3F"/>
                </a:solidFill>
                <a:latin typeface="Palatino"/>
                <a:ea typeface="Palatino"/>
                <a:cs typeface="Palatino"/>
                <a:sym typeface="Palatino"/>
              </a:rPr>
              <a:t>, Barry </a:t>
            </a:r>
            <a:r>
              <a:rPr lang="fr-FR" sz="1800" b="1">
                <a:solidFill>
                  <a:srgbClr val="3F3F3F"/>
                </a:solidFill>
                <a:latin typeface="Palatino"/>
                <a:ea typeface="Palatino"/>
                <a:cs typeface="Palatino"/>
                <a:sym typeface="Palatino"/>
              </a:rPr>
              <a:t>Salt</a:t>
            </a:r>
            <a:r>
              <a:rPr lang="fr-FR" sz="1800">
                <a:solidFill>
                  <a:srgbClr val="3F3F3F"/>
                </a:solidFill>
                <a:latin typeface="Palatino"/>
                <a:ea typeface="Palatino"/>
                <a:cs typeface="Palatino"/>
                <a:sym typeface="Palatino"/>
              </a:rPr>
              <a:t>, and Yuri </a:t>
            </a:r>
            <a:r>
              <a:rPr lang="fr-FR" sz="1800" b="1">
                <a:solidFill>
                  <a:srgbClr val="3F3F3F"/>
                </a:solidFill>
                <a:latin typeface="Palatino"/>
                <a:ea typeface="Palatino"/>
                <a:cs typeface="Palatino"/>
                <a:sym typeface="Palatino"/>
              </a:rPr>
              <a:t>Tsivian</a:t>
            </a:r>
            <a:r>
              <a:rPr lang="fr-FR" sz="1800">
                <a:solidFill>
                  <a:srgbClr val="3F3F3F"/>
                </a:solidFill>
                <a:latin typeface="Palatino"/>
                <a:ea typeface="Palatino"/>
                <a:cs typeface="Palatino"/>
                <a:sym typeface="Palatino"/>
              </a:rPr>
              <a:t>.</a:t>
            </a:r>
            <a:endParaRPr sz="1800" b="1">
              <a:solidFill>
                <a:srgbClr val="3F3F3F"/>
              </a:solidFill>
              <a:latin typeface="Palatino"/>
              <a:ea typeface="Palatino"/>
              <a:cs typeface="Palatino"/>
              <a:sym typeface="Palatino"/>
            </a:endParaRPr>
          </a:p>
          <a:p>
            <a:pPr marL="0" marR="0" lvl="0" indent="0" algn="just" rtl="0">
              <a:spcBef>
                <a:spcPts val="0"/>
              </a:spcBef>
              <a:spcAft>
                <a:spcPts val="0"/>
              </a:spcAft>
              <a:buNone/>
            </a:pPr>
            <a:endParaRPr sz="1800">
              <a:solidFill>
                <a:srgbClr val="3F3F3F"/>
              </a:solidFill>
              <a:latin typeface="Palatino"/>
              <a:ea typeface="Palatino"/>
              <a:cs typeface="Palatino"/>
              <a:sym typeface="Palatino"/>
            </a:endParaRPr>
          </a:p>
          <a:p>
            <a:pPr marL="0" marR="0" lvl="0" indent="0" algn="just" rtl="0">
              <a:spcBef>
                <a:spcPts val="0"/>
              </a:spcBef>
              <a:spcAft>
                <a:spcPts val="0"/>
              </a:spcAft>
              <a:buNone/>
            </a:pPr>
            <a:r>
              <a:rPr lang="fr-FR" sz="1800">
                <a:solidFill>
                  <a:srgbClr val="3F3F3F"/>
                </a:solidFill>
                <a:latin typeface="Palatino"/>
                <a:ea typeface="Palatino"/>
                <a:cs typeface="Palatino"/>
                <a:sym typeface="Palatino"/>
              </a:rPr>
              <a:t>The bulk of this work has focused on the analysis of the duration of shots within a film.</a:t>
            </a:r>
            <a:endParaRPr/>
          </a:p>
        </p:txBody>
      </p:sp>
      <p:sp>
        <p:nvSpPr>
          <p:cNvPr id="211" name="Google Shape;211;p8"/>
          <p:cNvSpPr txBox="1"/>
          <p:nvPr/>
        </p:nvSpPr>
        <p:spPr>
          <a:xfrm>
            <a:off x="362356" y="103070"/>
            <a:ext cx="8424290"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2800" b="1">
                <a:solidFill>
                  <a:srgbClr val="3F3F3F"/>
                </a:solidFill>
                <a:latin typeface="Calibri"/>
                <a:ea typeface="Calibri"/>
                <a:cs typeface="Calibri"/>
                <a:sym typeface="Calibri"/>
              </a:rPr>
              <a:t>Film Studies: Close and Computational Analyses</a:t>
            </a:r>
            <a:endParaRPr/>
          </a:p>
        </p:txBody>
      </p:sp>
      <p:sp>
        <p:nvSpPr>
          <p:cNvPr id="212" name="Google Shape;212;p8"/>
          <p:cNvSpPr txBox="1"/>
          <p:nvPr/>
        </p:nvSpPr>
        <p:spPr>
          <a:xfrm>
            <a:off x="7411039" y="5625804"/>
            <a:ext cx="3510043" cy="25391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1050">
                <a:solidFill>
                  <a:srgbClr val="7F7F7F"/>
                </a:solidFill>
                <a:latin typeface="Palatino"/>
                <a:ea typeface="Palatino"/>
                <a:cs typeface="Palatino"/>
                <a:sym typeface="Palatino"/>
              </a:rPr>
              <a:t>Sample analyses from the </a:t>
            </a:r>
            <a:r>
              <a:rPr lang="fr-FR" sz="1050" b="1">
                <a:solidFill>
                  <a:srgbClr val="7F7F7F"/>
                </a:solidFill>
                <a:latin typeface="Palatino"/>
                <a:ea typeface="Palatino"/>
                <a:cs typeface="Palatino"/>
                <a:sym typeface="Palatino"/>
              </a:rPr>
              <a:t>Cinemetrics</a:t>
            </a:r>
            <a:r>
              <a:rPr lang="fr-FR" sz="1050">
                <a:solidFill>
                  <a:srgbClr val="7F7F7F"/>
                </a:solidFill>
                <a:latin typeface="Palatino"/>
                <a:ea typeface="Palatino"/>
                <a:cs typeface="Palatino"/>
                <a:sym typeface="Palatino"/>
              </a:rPr>
              <a:t> project.</a:t>
            </a:r>
            <a:endParaRPr/>
          </a:p>
        </p:txBody>
      </p:sp>
      <p:pic>
        <p:nvPicPr>
          <p:cNvPr id="213" name="Google Shape;213;p8"/>
          <p:cNvPicPr preferRelativeResize="0"/>
          <p:nvPr/>
        </p:nvPicPr>
        <p:blipFill rotWithShape="1">
          <a:blip r:embed="rId4">
            <a:alphaModFix/>
          </a:blip>
          <a:srcRect/>
          <a:stretch/>
        </p:blipFill>
        <p:spPr>
          <a:xfrm>
            <a:off x="6957850" y="999302"/>
            <a:ext cx="4416423" cy="2263025"/>
          </a:xfrm>
          <a:prstGeom prst="rect">
            <a:avLst/>
          </a:prstGeom>
          <a:noFill/>
          <a:ln>
            <a:noFill/>
          </a:ln>
        </p:spPr>
      </p:pic>
      <p:pic>
        <p:nvPicPr>
          <p:cNvPr id="214" name="Google Shape;214;p8"/>
          <p:cNvPicPr preferRelativeResize="0"/>
          <p:nvPr/>
        </p:nvPicPr>
        <p:blipFill rotWithShape="1">
          <a:blip r:embed="rId5">
            <a:alphaModFix/>
          </a:blip>
          <a:srcRect/>
          <a:stretch/>
        </p:blipFill>
        <p:spPr>
          <a:xfrm>
            <a:off x="6962835" y="3330538"/>
            <a:ext cx="4411438" cy="2127308"/>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pic>
        <p:nvPicPr>
          <p:cNvPr id="219" name="Google Shape;219;p9"/>
          <p:cNvPicPr preferRelativeResize="0"/>
          <p:nvPr/>
        </p:nvPicPr>
        <p:blipFill rotWithShape="1">
          <a:blip r:embed="rId3">
            <a:alphaModFix/>
          </a:blip>
          <a:srcRect/>
          <a:stretch/>
        </p:blipFill>
        <p:spPr>
          <a:xfrm>
            <a:off x="11311209" y="6498187"/>
            <a:ext cx="791704" cy="276999"/>
          </a:xfrm>
          <a:prstGeom prst="rect">
            <a:avLst/>
          </a:prstGeom>
          <a:noFill/>
          <a:ln>
            <a:noFill/>
          </a:ln>
        </p:spPr>
      </p:pic>
      <p:sp>
        <p:nvSpPr>
          <p:cNvPr id="220" name="Google Shape;220;p9"/>
          <p:cNvSpPr txBox="1"/>
          <p:nvPr/>
        </p:nvSpPr>
        <p:spPr>
          <a:xfrm>
            <a:off x="89087" y="6498187"/>
            <a:ext cx="4661587"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200">
                <a:solidFill>
                  <a:srgbClr val="595959"/>
                </a:solidFill>
                <a:latin typeface="Courier"/>
                <a:ea typeface="Courier"/>
                <a:cs typeface="Courier"/>
                <a:sym typeface="Courier"/>
              </a:rPr>
              <a:t>01 – Six TV Families | </a:t>
            </a:r>
            <a:r>
              <a:rPr lang="fr-FR" sz="1200" b="1">
                <a:solidFill>
                  <a:srgbClr val="595959"/>
                </a:solidFill>
                <a:latin typeface="Courier"/>
                <a:ea typeface="Courier"/>
                <a:cs typeface="Courier"/>
                <a:sym typeface="Courier"/>
              </a:rPr>
              <a:t>Introduction</a:t>
            </a:r>
            <a:endParaRPr sz="1200">
              <a:solidFill>
                <a:srgbClr val="595959"/>
              </a:solidFill>
              <a:latin typeface="Courier"/>
              <a:ea typeface="Courier"/>
              <a:cs typeface="Courier"/>
              <a:sym typeface="Courier"/>
            </a:endParaRPr>
          </a:p>
        </p:txBody>
      </p:sp>
      <p:sp>
        <p:nvSpPr>
          <p:cNvPr id="221" name="Google Shape;221;p9"/>
          <p:cNvSpPr txBox="1"/>
          <p:nvPr/>
        </p:nvSpPr>
        <p:spPr>
          <a:xfrm>
            <a:off x="601829" y="803005"/>
            <a:ext cx="6692349" cy="5078313"/>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fr-FR" sz="1800">
                <a:solidFill>
                  <a:srgbClr val="3F3F3F"/>
                </a:solidFill>
                <a:latin typeface="Palatino"/>
                <a:ea typeface="Palatino"/>
                <a:cs typeface="Palatino"/>
                <a:sym typeface="Palatino"/>
              </a:rPr>
              <a:t>Today, showing an expansion of the existing techniques in quantitative film analysis along three dimensions:</a:t>
            </a:r>
            <a:endParaRPr/>
          </a:p>
          <a:p>
            <a:pPr marL="457200" marR="0" lvl="1" indent="0" algn="just" rtl="0">
              <a:spcBef>
                <a:spcPts val="0"/>
              </a:spcBef>
              <a:spcAft>
                <a:spcPts val="0"/>
              </a:spcAft>
              <a:buNone/>
            </a:pPr>
            <a:endParaRPr sz="1800" b="0" i="0" u="none" strike="noStrike" cap="none">
              <a:solidFill>
                <a:srgbClr val="3F3F3F"/>
              </a:solidFill>
              <a:latin typeface="Palatino"/>
              <a:ea typeface="Palatino"/>
              <a:cs typeface="Palatino"/>
              <a:sym typeface="Palatino"/>
            </a:endParaRPr>
          </a:p>
          <a:p>
            <a:pPr marL="457200" marR="0" lvl="1" indent="0" algn="just" rtl="0">
              <a:spcBef>
                <a:spcPts val="0"/>
              </a:spcBef>
              <a:spcAft>
                <a:spcPts val="0"/>
              </a:spcAft>
              <a:buNone/>
            </a:pPr>
            <a:r>
              <a:rPr lang="fr-FR" sz="1800" b="1" i="0" u="none" strike="noStrike" cap="none">
                <a:solidFill>
                  <a:srgbClr val="3F3F3F"/>
                </a:solidFill>
                <a:latin typeface="Palatino"/>
                <a:ea typeface="Palatino"/>
                <a:cs typeface="Palatino"/>
                <a:sym typeface="Palatino"/>
              </a:rPr>
              <a:t>Scope: </a:t>
            </a:r>
            <a:r>
              <a:rPr lang="fr-FR" sz="1800" b="0" i="0" u="none" strike="noStrike" cap="none">
                <a:solidFill>
                  <a:srgbClr val="3F3F3F"/>
                </a:solidFill>
                <a:latin typeface="Palatino"/>
                <a:ea typeface="Palatino"/>
                <a:cs typeface="Palatino"/>
                <a:sym typeface="Palatino"/>
              </a:rPr>
              <a:t>Looking at television as an object of study, as almost all previous application have focused on feature-length film. </a:t>
            </a:r>
            <a:endParaRPr/>
          </a:p>
          <a:p>
            <a:pPr marL="457200" marR="0" lvl="1" indent="0" algn="just" rtl="0">
              <a:spcBef>
                <a:spcPts val="0"/>
              </a:spcBef>
              <a:spcAft>
                <a:spcPts val="0"/>
              </a:spcAft>
              <a:buNone/>
            </a:pPr>
            <a:endParaRPr sz="1800" b="1" i="0" u="none" strike="noStrike" cap="none">
              <a:solidFill>
                <a:srgbClr val="3F3F3F"/>
              </a:solidFill>
              <a:latin typeface="Palatino"/>
              <a:ea typeface="Palatino"/>
              <a:cs typeface="Palatino"/>
              <a:sym typeface="Palatino"/>
            </a:endParaRPr>
          </a:p>
          <a:p>
            <a:pPr marL="457200" marR="0" lvl="1" indent="0" algn="just" rtl="0">
              <a:spcBef>
                <a:spcPts val="0"/>
              </a:spcBef>
              <a:spcAft>
                <a:spcPts val="0"/>
              </a:spcAft>
              <a:buNone/>
            </a:pPr>
            <a:r>
              <a:rPr lang="fr-FR" sz="1800" b="1" i="0" u="none" strike="noStrike" cap="none">
                <a:solidFill>
                  <a:srgbClr val="3F3F3F"/>
                </a:solidFill>
                <a:latin typeface="Palatino"/>
                <a:ea typeface="Palatino"/>
                <a:cs typeface="Palatino"/>
                <a:sym typeface="Palatino"/>
              </a:rPr>
              <a:t>Scale:</a:t>
            </a:r>
            <a:r>
              <a:rPr lang="fr-FR" sz="1800" b="0" i="0" u="none" strike="noStrike" cap="none">
                <a:solidFill>
                  <a:srgbClr val="3F3F3F"/>
                </a:solidFill>
                <a:latin typeface="Palatino"/>
                <a:ea typeface="Palatino"/>
                <a:cs typeface="Palatino"/>
                <a:sym typeface="Palatino"/>
              </a:rPr>
              <a:t> Television has a much larger scale. Need to replace manual tagging with automated techniques. </a:t>
            </a:r>
            <a:endParaRPr/>
          </a:p>
          <a:p>
            <a:pPr marL="457200" marR="0" lvl="1" indent="0" algn="just" rtl="0">
              <a:spcBef>
                <a:spcPts val="0"/>
              </a:spcBef>
              <a:spcAft>
                <a:spcPts val="0"/>
              </a:spcAft>
              <a:buNone/>
            </a:pPr>
            <a:endParaRPr sz="1800" b="1" i="0" u="none" strike="noStrike" cap="none">
              <a:solidFill>
                <a:srgbClr val="3F3F3F"/>
              </a:solidFill>
              <a:latin typeface="Palatino"/>
              <a:ea typeface="Palatino"/>
              <a:cs typeface="Palatino"/>
              <a:sym typeface="Palatino"/>
            </a:endParaRPr>
          </a:p>
          <a:p>
            <a:pPr marL="457200" marR="0" lvl="1" indent="0" algn="just" rtl="0">
              <a:spcBef>
                <a:spcPts val="0"/>
              </a:spcBef>
              <a:spcAft>
                <a:spcPts val="0"/>
              </a:spcAft>
              <a:buNone/>
            </a:pPr>
            <a:r>
              <a:rPr lang="fr-FR" sz="1800" b="1" i="0" u="none" strike="noStrike" cap="none">
                <a:solidFill>
                  <a:srgbClr val="3F3F3F"/>
                </a:solidFill>
                <a:latin typeface="Palatino"/>
                <a:ea typeface="Palatino"/>
                <a:cs typeface="Palatino"/>
                <a:sym typeface="Palatino"/>
              </a:rPr>
              <a:t>Measurement:</a:t>
            </a:r>
            <a:r>
              <a:rPr lang="fr-FR" sz="1800" b="0" i="0" u="none" strike="noStrike" cap="none">
                <a:solidFill>
                  <a:srgbClr val="3F3F3F"/>
                </a:solidFill>
                <a:latin typeface="Palatino"/>
                <a:ea typeface="Palatino"/>
                <a:cs typeface="Palatino"/>
                <a:sym typeface="Palatino"/>
              </a:rPr>
              <a:t> Shot lengths are easy to manually tag and a good proxy for editing decisions in film. Television has a different form and production history; need to include new measurements as well.</a:t>
            </a:r>
            <a:endParaRPr/>
          </a:p>
          <a:p>
            <a:pPr marL="0" marR="0" lvl="0" indent="0" algn="just" rtl="0">
              <a:spcBef>
                <a:spcPts val="0"/>
              </a:spcBef>
              <a:spcAft>
                <a:spcPts val="0"/>
              </a:spcAft>
              <a:buNone/>
            </a:pPr>
            <a:endParaRPr sz="1800">
              <a:solidFill>
                <a:srgbClr val="3F3F3F"/>
              </a:solidFill>
              <a:latin typeface="Palatino"/>
              <a:ea typeface="Palatino"/>
              <a:cs typeface="Palatino"/>
              <a:sym typeface="Palatino"/>
            </a:endParaRPr>
          </a:p>
          <a:p>
            <a:pPr marL="0" marR="0" lvl="0" indent="0" algn="just" rtl="0">
              <a:spcBef>
                <a:spcPts val="0"/>
              </a:spcBef>
              <a:spcAft>
                <a:spcPts val="0"/>
              </a:spcAft>
              <a:buNone/>
            </a:pPr>
            <a:r>
              <a:rPr lang="fr-FR" sz="1800">
                <a:solidFill>
                  <a:srgbClr val="3F3F3F"/>
                </a:solidFill>
                <a:latin typeface="Palatino"/>
                <a:ea typeface="Palatino"/>
                <a:cs typeface="Palatino"/>
                <a:sym typeface="Palatino"/>
              </a:rPr>
              <a:t>We will see how we can begin to expand the existing methods in quantitative film studies to the study of a set of six U.S. television series.</a:t>
            </a:r>
            <a:endParaRPr/>
          </a:p>
        </p:txBody>
      </p:sp>
      <p:sp>
        <p:nvSpPr>
          <p:cNvPr id="222" name="Google Shape;222;p9"/>
          <p:cNvSpPr txBox="1"/>
          <p:nvPr/>
        </p:nvSpPr>
        <p:spPr>
          <a:xfrm>
            <a:off x="362356" y="103070"/>
            <a:ext cx="8424290"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2800" b="1">
                <a:solidFill>
                  <a:srgbClr val="3F3F3F"/>
                </a:solidFill>
                <a:latin typeface="Calibri"/>
                <a:ea typeface="Calibri"/>
                <a:cs typeface="Calibri"/>
                <a:sym typeface="Calibri"/>
              </a:rPr>
              <a:t>Quantitative Analysis of Television</a:t>
            </a:r>
            <a:endParaRPr/>
          </a:p>
        </p:txBody>
      </p:sp>
      <p:pic>
        <p:nvPicPr>
          <p:cNvPr id="223" name="Google Shape;223;p9"/>
          <p:cNvPicPr preferRelativeResize="0"/>
          <p:nvPr/>
        </p:nvPicPr>
        <p:blipFill rotWithShape="1">
          <a:blip r:embed="rId4">
            <a:alphaModFix/>
          </a:blip>
          <a:srcRect/>
          <a:stretch/>
        </p:blipFill>
        <p:spPr>
          <a:xfrm>
            <a:off x="7881219" y="1954225"/>
            <a:ext cx="3813402" cy="2540308"/>
          </a:xfrm>
          <a:prstGeom prst="rect">
            <a:avLst/>
          </a:prstGeom>
          <a:noFill/>
          <a:ln>
            <a:noFill/>
          </a:ln>
        </p:spPr>
      </p:pic>
    </p:spTree>
  </p:cSld>
  <p:clrMapOvr>
    <a:masterClrMapping/>
  </p:clrMapOvr>
</p:sld>
</file>

<file path=ppt/theme/theme1.xml><?xml version="1.0" encoding="utf-8"?>
<a:theme xmlns:a="http://schemas.openxmlformats.org/drawingml/2006/main" name="Thèm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hèm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4946</Words>
  <Application>Microsoft Macintosh PowerPoint</Application>
  <PresentationFormat>Grand écran</PresentationFormat>
  <Paragraphs>494</Paragraphs>
  <Slides>57</Slides>
  <Notes>57</Notes>
  <HiddenSlides>0</HiddenSlides>
  <MMClips>0</MMClips>
  <ScaleCrop>false</ScaleCrop>
  <HeadingPairs>
    <vt:vector size="6" baseType="variant">
      <vt:variant>
        <vt:lpstr>Polices utilisées</vt:lpstr>
      </vt:variant>
      <vt:variant>
        <vt:i4>4</vt:i4>
      </vt:variant>
      <vt:variant>
        <vt:lpstr>Thème</vt:lpstr>
      </vt:variant>
      <vt:variant>
        <vt:i4>1</vt:i4>
      </vt:variant>
      <vt:variant>
        <vt:lpstr>Titres des diapositives</vt:lpstr>
      </vt:variant>
      <vt:variant>
        <vt:i4>57</vt:i4>
      </vt:variant>
    </vt:vector>
  </HeadingPairs>
  <TitlesOfParts>
    <vt:vector size="62" baseType="lpstr">
      <vt:lpstr>Arial</vt:lpstr>
      <vt:lpstr>Calibri</vt:lpstr>
      <vt:lpstr>Courier</vt:lpstr>
      <vt:lpstr>Palatino</vt:lpstr>
      <vt:lpstr>Thème Office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Arnold, Taylor</dc:creator>
  <cp:lastModifiedBy>Arnold, Taylor</cp:lastModifiedBy>
  <cp:revision>1</cp:revision>
  <dcterms:created xsi:type="dcterms:W3CDTF">2021-04-28T17:57:29Z</dcterms:created>
  <dcterms:modified xsi:type="dcterms:W3CDTF">2025-06-20T22:04:41Z</dcterms:modified>
</cp:coreProperties>
</file>